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484" r:id="rId2"/>
    <p:sldId id="502" r:id="rId3"/>
    <p:sldId id="482" r:id="rId4"/>
    <p:sldId id="525" r:id="rId5"/>
    <p:sldId id="468" r:id="rId6"/>
    <p:sldId id="503" r:id="rId7"/>
    <p:sldId id="529" r:id="rId8"/>
    <p:sldId id="531" r:id="rId9"/>
    <p:sldId id="528" r:id="rId10"/>
    <p:sldId id="532" r:id="rId11"/>
    <p:sldId id="530" r:id="rId12"/>
    <p:sldId id="536" r:id="rId13"/>
    <p:sldId id="534" r:id="rId14"/>
    <p:sldId id="533" r:id="rId15"/>
    <p:sldId id="543" r:id="rId16"/>
    <p:sldId id="545" r:id="rId17"/>
    <p:sldId id="544" r:id="rId18"/>
    <p:sldId id="538" r:id="rId19"/>
    <p:sldId id="537" r:id="rId20"/>
    <p:sldId id="539" r:id="rId21"/>
    <p:sldId id="540" r:id="rId22"/>
    <p:sldId id="541" r:id="rId23"/>
    <p:sldId id="526" r:id="rId24"/>
    <p:sldId id="527" r:id="rId25"/>
    <p:sldId id="523" r:id="rId26"/>
    <p:sldId id="520" r:id="rId27"/>
    <p:sldId id="521" r:id="rId28"/>
    <p:sldId id="524" r:id="rId29"/>
    <p:sldId id="486" r:id="rId30"/>
    <p:sldId id="487" r:id="rId31"/>
    <p:sldId id="488" r:id="rId32"/>
    <p:sldId id="492" r:id="rId33"/>
    <p:sldId id="497" r:id="rId34"/>
    <p:sldId id="498" r:id="rId35"/>
    <p:sldId id="500" r:id="rId36"/>
    <p:sldId id="499" r:id="rId37"/>
    <p:sldId id="501" r:id="rId38"/>
    <p:sldId id="505" r:id="rId39"/>
    <p:sldId id="506" r:id="rId40"/>
    <p:sldId id="507" r:id="rId41"/>
    <p:sldId id="508" r:id="rId42"/>
    <p:sldId id="509" r:id="rId43"/>
    <p:sldId id="510" r:id="rId44"/>
    <p:sldId id="511" r:id="rId45"/>
    <p:sldId id="461" r:id="rId46"/>
    <p:sldId id="260" r:id="rId47"/>
    <p:sldId id="469" r:id="rId48"/>
    <p:sldId id="274" r:id="rId49"/>
    <p:sldId id="264" r:id="rId50"/>
    <p:sldId id="472" r:id="rId51"/>
    <p:sldId id="273" r:id="rId52"/>
    <p:sldId id="473" r:id="rId53"/>
    <p:sldId id="462" r:id="rId54"/>
    <p:sldId id="421" r:id="rId55"/>
    <p:sldId id="428" r:id="rId56"/>
    <p:sldId id="447" r:id="rId57"/>
    <p:sldId id="434" r:id="rId58"/>
    <p:sldId id="430" r:id="rId59"/>
    <p:sldId id="405" r:id="rId60"/>
    <p:sldId id="412" r:id="rId61"/>
    <p:sldId id="431" r:id="rId62"/>
    <p:sldId id="439" r:id="rId63"/>
    <p:sldId id="446" r:id="rId64"/>
    <p:sldId id="445" r:id="rId65"/>
    <p:sldId id="408" r:id="rId66"/>
    <p:sldId id="420" r:id="rId67"/>
    <p:sldId id="441" r:id="rId68"/>
    <p:sldId id="433" r:id="rId69"/>
    <p:sldId id="438" r:id="rId70"/>
    <p:sldId id="413" r:id="rId71"/>
    <p:sldId id="406" r:id="rId72"/>
    <p:sldId id="464" r:id="rId73"/>
    <p:sldId id="457" r:id="rId74"/>
    <p:sldId id="465" r:id="rId75"/>
    <p:sldId id="455" r:id="rId76"/>
    <p:sldId id="456" r:id="rId77"/>
    <p:sldId id="470" r:id="rId78"/>
    <p:sldId id="269" r:id="rId7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송훈섭" initials="송" lastIdx="1" clrIdx="0">
    <p:extLst>
      <p:ext uri="{19B8F6BF-5375-455C-9EA6-DF929625EA0E}">
        <p15:presenceInfo xmlns:p15="http://schemas.microsoft.com/office/powerpoint/2012/main" userId="송훈섭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 autoAdjust="0"/>
    <p:restoredTop sz="94660"/>
  </p:normalViewPr>
  <p:slideViewPr>
    <p:cSldViewPr>
      <p:cViewPr varScale="1">
        <p:scale>
          <a:sx n="41" d="100"/>
          <a:sy n="41" d="100"/>
        </p:scale>
        <p:origin x="58" y="5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47418-F9C4-4B4A-98A6-B8E7F1E53C2A}" type="datetimeFigureOut">
              <a:rPr lang="ko-KR" altLang="en-US" smtClean="0"/>
              <a:t>2025-05-10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08332-F658-434A-85E1-F1824630E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279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38507" indent="-28343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36891" indent="-225174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91963" indent="-225174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48609" indent="-225174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02105" indent="-225174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55602" indent="-225174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09099" indent="-225174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62595" indent="-225174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0EA514A3-A66E-4FBF-A39C-F91494086215}" type="slidenum">
              <a:rPr lang="ko-KR" altLang="en-US" smtClean="0">
                <a:latin typeface="Arial" charset="0"/>
                <a:ea typeface="돋움체" pitchFamily="49" charset="-127"/>
              </a:rPr>
              <a:pPr eaLnBrk="1" hangingPunct="1">
                <a:spcBef>
                  <a:spcPct val="0"/>
                </a:spcBef>
              </a:pPr>
              <a:t>6</a:t>
            </a:fld>
            <a:endParaRPr lang="ko-KR" altLang="en-US" dirty="0">
              <a:latin typeface="Arial" charset="0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0727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BE185-EEDD-40BC-9BD2-42CA7BEE8176}" type="slidenum">
              <a:rPr lang="ko-KR" altLang="en-US" smtClean="0">
                <a:solidFill>
                  <a:prstClr val="black"/>
                </a:solidFill>
              </a:rPr>
              <a:pPr/>
              <a:t>60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875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BE185-EEDD-40BC-9BD2-42CA7BEE8176}" type="slidenum">
              <a:rPr lang="ko-KR" altLang="en-US" smtClean="0">
                <a:solidFill>
                  <a:prstClr val="black"/>
                </a:solidFill>
              </a:rPr>
              <a:pPr/>
              <a:t>61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875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BE185-EEDD-40BC-9BD2-42CA7BEE8176}" type="slidenum">
              <a:rPr lang="ko-KR" altLang="en-US" smtClean="0">
                <a:solidFill>
                  <a:prstClr val="black"/>
                </a:solidFill>
              </a:rPr>
              <a:pPr/>
              <a:t>62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875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CBE185-EEDD-40BC-9BD2-42CA7BEE8176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3628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BE185-EEDD-40BC-9BD2-42CA7BEE8176}" type="slidenum">
              <a:rPr lang="ko-KR" altLang="en-US" smtClean="0">
                <a:solidFill>
                  <a:prstClr val="black"/>
                </a:solidFill>
              </a:rPr>
              <a:pPr/>
              <a:t>65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875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B6824-E3A7-4241-84E8-8B2371C5625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36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B6824-E3A7-4241-84E8-8B2371C5625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072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CBE185-EEDD-40BC-9BD2-42CA7BEE8176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224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BE185-EEDD-40BC-9BD2-42CA7BEE8176}" type="slidenum">
              <a:rPr lang="ko-KR" altLang="en-US" smtClean="0">
                <a:solidFill>
                  <a:prstClr val="black"/>
                </a:solidFill>
              </a:rPr>
              <a:pPr/>
              <a:t>70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875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BE185-EEDD-40BC-9BD2-42CA7BEE8176}" type="slidenum">
              <a:rPr lang="ko-KR" altLang="en-US" smtClean="0">
                <a:solidFill>
                  <a:prstClr val="black"/>
                </a:solidFill>
              </a:rPr>
              <a:pPr/>
              <a:t>71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875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08332-F658-434A-85E1-F1824630E76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905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253083f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253083f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515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B6824-E3A7-4241-84E8-8B2371C5625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072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BE185-EEDD-40BC-9BD2-42CA7BEE8176}" type="slidenum">
              <a:rPr lang="ko-KR" altLang="en-US" smtClean="0">
                <a:solidFill>
                  <a:prstClr val="black"/>
                </a:solidFill>
              </a:rPr>
              <a:pPr/>
              <a:t>55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388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CBE185-EEDD-40BC-9BD2-42CA7BEE8176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194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BE185-EEDD-40BC-9BD2-42CA7BEE8176}" type="slidenum">
              <a:rPr lang="ko-KR" altLang="en-US" smtClean="0">
                <a:solidFill>
                  <a:prstClr val="black"/>
                </a:solidFill>
              </a:rPr>
              <a:pPr/>
              <a:t>57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875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BE185-EEDD-40BC-9BD2-42CA7BEE8176}" type="slidenum">
              <a:rPr lang="ko-KR" altLang="en-US" smtClean="0">
                <a:solidFill>
                  <a:prstClr val="black"/>
                </a:solidFill>
              </a:rPr>
              <a:pPr/>
              <a:t>58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875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BE185-EEDD-40BC-9BD2-42CA7BEE8176}" type="slidenum">
              <a:rPr lang="ko-KR" altLang="en-US" smtClean="0">
                <a:solidFill>
                  <a:prstClr val="black"/>
                </a:solidFill>
              </a:rPr>
              <a:pPr/>
              <a:t>59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87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56" y="216695"/>
            <a:ext cx="2502876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293" y="9344027"/>
            <a:ext cx="7948246" cy="63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4810" y="9055897"/>
            <a:ext cx="2781300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9041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450"/>
          </a:xfrm>
          <a:prstGeom prst="rect">
            <a:avLst/>
          </a:prstGeom>
        </p:spPr>
        <p:txBody>
          <a:bodyPr spcFirstLastPara="1" wrap="square" lIns="101250" tIns="101250" rIns="101250" bIns="1012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6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6944916" y="9326433"/>
            <a:ext cx="1097400" cy="787050"/>
          </a:xfrm>
          <a:prstGeom prst="rect">
            <a:avLst/>
          </a:prstGeom>
        </p:spPr>
        <p:txBody>
          <a:bodyPr spcFirstLastPara="1" wrap="square" lIns="101250" tIns="101250" rIns="101250" bIns="1012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966414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0.png"/><Relationship Id="rId18" Type="http://schemas.openxmlformats.org/officeDocument/2006/relationships/image" Target="../media/image72.png"/><Relationship Id="rId26" Type="http://schemas.openxmlformats.org/officeDocument/2006/relationships/image" Target="../media/image77.png"/><Relationship Id="rId3" Type="http://schemas.openxmlformats.org/officeDocument/2006/relationships/image" Target="../media/image94.jpeg"/><Relationship Id="rId21" Type="http://schemas.openxmlformats.org/officeDocument/2006/relationships/image" Target="../media/image104.png"/><Relationship Id="rId7" Type="http://schemas.openxmlformats.org/officeDocument/2006/relationships/image" Target="../media/image98.png"/><Relationship Id="rId12" Type="http://schemas.openxmlformats.org/officeDocument/2006/relationships/image" Target="../media/image69.png"/><Relationship Id="rId17" Type="http://schemas.openxmlformats.org/officeDocument/2006/relationships/image" Target="../media/image71.png"/><Relationship Id="rId25" Type="http://schemas.openxmlformats.org/officeDocument/2006/relationships/image" Target="../media/image76.png"/><Relationship Id="rId2" Type="http://schemas.openxmlformats.org/officeDocument/2006/relationships/image" Target="../media/image93.png"/><Relationship Id="rId16" Type="http://schemas.openxmlformats.org/officeDocument/2006/relationships/image" Target="../media/image79.png"/><Relationship Id="rId20" Type="http://schemas.openxmlformats.org/officeDocument/2006/relationships/image" Target="../media/image103.png"/><Relationship Id="rId29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68.png"/><Relationship Id="rId24" Type="http://schemas.openxmlformats.org/officeDocument/2006/relationships/image" Target="../media/image75.png"/><Relationship Id="rId5" Type="http://schemas.openxmlformats.org/officeDocument/2006/relationships/image" Target="../media/image96.png"/><Relationship Id="rId15" Type="http://schemas.openxmlformats.org/officeDocument/2006/relationships/image" Target="../media/image78.jpeg"/><Relationship Id="rId23" Type="http://schemas.openxmlformats.org/officeDocument/2006/relationships/image" Target="../media/image74.png"/><Relationship Id="rId28" Type="http://schemas.openxmlformats.org/officeDocument/2006/relationships/image" Target="../media/image106.png"/><Relationship Id="rId10" Type="http://schemas.openxmlformats.org/officeDocument/2006/relationships/image" Target="../media/image67.png"/><Relationship Id="rId19" Type="http://schemas.openxmlformats.org/officeDocument/2006/relationships/image" Target="../media/image102.png"/><Relationship Id="rId31" Type="http://schemas.openxmlformats.org/officeDocument/2006/relationships/image" Target="../media/image109.png"/><Relationship Id="rId4" Type="http://schemas.openxmlformats.org/officeDocument/2006/relationships/image" Target="../media/image95.png"/><Relationship Id="rId9" Type="http://schemas.openxmlformats.org/officeDocument/2006/relationships/image" Target="../media/image84.png"/><Relationship Id="rId14" Type="http://schemas.openxmlformats.org/officeDocument/2006/relationships/image" Target="../media/image101.png"/><Relationship Id="rId22" Type="http://schemas.openxmlformats.org/officeDocument/2006/relationships/image" Target="../media/image73.png"/><Relationship Id="rId27" Type="http://schemas.openxmlformats.org/officeDocument/2006/relationships/image" Target="../media/image105.jpeg"/><Relationship Id="rId30" Type="http://schemas.openxmlformats.org/officeDocument/2006/relationships/image" Target="../media/image10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86.png"/><Relationship Id="rId7" Type="http://schemas.openxmlformats.org/officeDocument/2006/relationships/image" Target="../media/image79.png"/><Relationship Id="rId12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jpeg"/><Relationship Id="rId11" Type="http://schemas.openxmlformats.org/officeDocument/2006/relationships/image" Target="../media/image113.png"/><Relationship Id="rId5" Type="http://schemas.openxmlformats.org/officeDocument/2006/relationships/image" Target="../media/image73.png"/><Relationship Id="rId10" Type="http://schemas.openxmlformats.org/officeDocument/2006/relationships/image" Target="../media/image84.png"/><Relationship Id="rId4" Type="http://schemas.openxmlformats.org/officeDocument/2006/relationships/image" Target="../media/image111.png"/><Relationship Id="rId9" Type="http://schemas.openxmlformats.org/officeDocument/2006/relationships/image" Target="../media/image1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18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1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116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3.png"/><Relationship Id="rId9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93.png"/><Relationship Id="rId7" Type="http://schemas.openxmlformats.org/officeDocument/2006/relationships/image" Target="../media/image67.png"/><Relationship Id="rId12" Type="http://schemas.openxmlformats.org/officeDocument/2006/relationships/image" Target="../media/image144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143.png"/><Relationship Id="rId5" Type="http://schemas.openxmlformats.org/officeDocument/2006/relationships/image" Target="../media/image139.png"/><Relationship Id="rId10" Type="http://schemas.openxmlformats.org/officeDocument/2006/relationships/image" Target="../media/image142.png"/><Relationship Id="rId4" Type="http://schemas.openxmlformats.org/officeDocument/2006/relationships/image" Target="../media/image68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93.png"/><Relationship Id="rId7" Type="http://schemas.openxmlformats.org/officeDocument/2006/relationships/image" Target="../media/image67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00.png"/><Relationship Id="rId4" Type="http://schemas.openxmlformats.org/officeDocument/2006/relationships/image" Target="../media/image68.png"/><Relationship Id="rId9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8.png"/><Relationship Id="rId4" Type="http://schemas.openxmlformats.org/officeDocument/2006/relationships/image" Target="../media/image15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6.png"/><Relationship Id="rId7" Type="http://schemas.openxmlformats.org/officeDocument/2006/relationships/image" Target="../media/image16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jpeg"/><Relationship Id="rId5" Type="http://schemas.openxmlformats.org/officeDocument/2006/relationships/image" Target="../media/image172.jpg"/><Relationship Id="rId4" Type="http://schemas.openxmlformats.org/officeDocument/2006/relationships/image" Target="../media/image157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jpeg"/><Relationship Id="rId3" Type="http://schemas.openxmlformats.org/officeDocument/2006/relationships/image" Target="../media/image22.png"/><Relationship Id="rId7" Type="http://schemas.openxmlformats.org/officeDocument/2006/relationships/image" Target="../media/image17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5.jpeg"/><Relationship Id="rId5" Type="http://schemas.openxmlformats.org/officeDocument/2006/relationships/image" Target="../media/image174.png"/><Relationship Id="rId4" Type="http://schemas.openxmlformats.org/officeDocument/2006/relationships/image" Target="../media/image1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hunseop2772.tistory.com/category/Spring/%ED%94%84%EB%A1%9C%EC%A0%9D%ED%8A%B8%20%EC%BD%94%EB%93%9C%20%EB%A6%AC%EB%B7%B0" TargetMode="External"/><Relationship Id="rId3" Type="http://schemas.openxmlformats.org/officeDocument/2006/relationships/image" Target="../media/image156.png"/><Relationship Id="rId7" Type="http://schemas.openxmlformats.org/officeDocument/2006/relationships/image" Target="../media/image18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Relationship Id="rId9" Type="http://schemas.openxmlformats.org/officeDocument/2006/relationships/image" Target="../media/image173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png"/><Relationship Id="rId18" Type="http://schemas.openxmlformats.org/officeDocument/2006/relationships/image" Target="../media/image204.png"/><Relationship Id="rId26" Type="http://schemas.openxmlformats.org/officeDocument/2006/relationships/image" Target="../media/image212.png"/><Relationship Id="rId39" Type="http://schemas.openxmlformats.org/officeDocument/2006/relationships/image" Target="../media/image225.png"/><Relationship Id="rId3" Type="http://schemas.openxmlformats.org/officeDocument/2006/relationships/image" Target="../media/image189.png"/><Relationship Id="rId21" Type="http://schemas.openxmlformats.org/officeDocument/2006/relationships/image" Target="../media/image207.png"/><Relationship Id="rId34" Type="http://schemas.openxmlformats.org/officeDocument/2006/relationships/image" Target="../media/image220.png"/><Relationship Id="rId42" Type="http://schemas.openxmlformats.org/officeDocument/2006/relationships/image" Target="../media/image228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17" Type="http://schemas.openxmlformats.org/officeDocument/2006/relationships/image" Target="../media/image203.png"/><Relationship Id="rId25" Type="http://schemas.openxmlformats.org/officeDocument/2006/relationships/image" Target="../media/image211.png"/><Relationship Id="rId33" Type="http://schemas.openxmlformats.org/officeDocument/2006/relationships/image" Target="../media/image219.png"/><Relationship Id="rId38" Type="http://schemas.openxmlformats.org/officeDocument/2006/relationships/image" Target="../media/image224.png"/><Relationship Id="rId46" Type="http://schemas.openxmlformats.org/officeDocument/2006/relationships/image" Target="../media/image232.png"/><Relationship Id="rId2" Type="http://schemas.openxmlformats.org/officeDocument/2006/relationships/image" Target="../media/image188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29" Type="http://schemas.openxmlformats.org/officeDocument/2006/relationships/image" Target="../media/image215.png"/><Relationship Id="rId41" Type="http://schemas.openxmlformats.org/officeDocument/2006/relationships/image" Target="../media/image2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24" Type="http://schemas.openxmlformats.org/officeDocument/2006/relationships/image" Target="../media/image210.png"/><Relationship Id="rId32" Type="http://schemas.openxmlformats.org/officeDocument/2006/relationships/image" Target="../media/image218.png"/><Relationship Id="rId37" Type="http://schemas.openxmlformats.org/officeDocument/2006/relationships/image" Target="../media/image223.png"/><Relationship Id="rId40" Type="http://schemas.openxmlformats.org/officeDocument/2006/relationships/image" Target="../media/image226.png"/><Relationship Id="rId45" Type="http://schemas.openxmlformats.org/officeDocument/2006/relationships/image" Target="../media/image231.png"/><Relationship Id="rId5" Type="http://schemas.openxmlformats.org/officeDocument/2006/relationships/image" Target="../media/image191.png"/><Relationship Id="rId15" Type="http://schemas.openxmlformats.org/officeDocument/2006/relationships/image" Target="../media/image201.png"/><Relationship Id="rId23" Type="http://schemas.openxmlformats.org/officeDocument/2006/relationships/image" Target="../media/image209.png"/><Relationship Id="rId28" Type="http://schemas.openxmlformats.org/officeDocument/2006/relationships/image" Target="../media/image214.png"/><Relationship Id="rId36" Type="http://schemas.openxmlformats.org/officeDocument/2006/relationships/image" Target="../media/image222.png"/><Relationship Id="rId10" Type="http://schemas.openxmlformats.org/officeDocument/2006/relationships/image" Target="../media/image196.png"/><Relationship Id="rId19" Type="http://schemas.openxmlformats.org/officeDocument/2006/relationships/image" Target="../media/image205.png"/><Relationship Id="rId31" Type="http://schemas.openxmlformats.org/officeDocument/2006/relationships/image" Target="../media/image217.png"/><Relationship Id="rId44" Type="http://schemas.openxmlformats.org/officeDocument/2006/relationships/image" Target="../media/image230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Relationship Id="rId14" Type="http://schemas.openxmlformats.org/officeDocument/2006/relationships/image" Target="../media/image200.png"/><Relationship Id="rId22" Type="http://schemas.openxmlformats.org/officeDocument/2006/relationships/image" Target="../media/image208.png"/><Relationship Id="rId27" Type="http://schemas.openxmlformats.org/officeDocument/2006/relationships/image" Target="../media/image213.png"/><Relationship Id="rId30" Type="http://schemas.openxmlformats.org/officeDocument/2006/relationships/image" Target="../media/image216.png"/><Relationship Id="rId35" Type="http://schemas.openxmlformats.org/officeDocument/2006/relationships/image" Target="../media/image221.png"/><Relationship Id="rId43" Type="http://schemas.openxmlformats.org/officeDocument/2006/relationships/image" Target="../media/image2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png"/><Relationship Id="rId18" Type="http://schemas.openxmlformats.org/officeDocument/2006/relationships/image" Target="../media/image204.png"/><Relationship Id="rId26" Type="http://schemas.openxmlformats.org/officeDocument/2006/relationships/image" Target="../media/image212.png"/><Relationship Id="rId39" Type="http://schemas.openxmlformats.org/officeDocument/2006/relationships/image" Target="../media/image225.png"/><Relationship Id="rId3" Type="http://schemas.openxmlformats.org/officeDocument/2006/relationships/image" Target="../media/image189.png"/><Relationship Id="rId21" Type="http://schemas.openxmlformats.org/officeDocument/2006/relationships/image" Target="../media/image207.png"/><Relationship Id="rId34" Type="http://schemas.openxmlformats.org/officeDocument/2006/relationships/image" Target="../media/image220.png"/><Relationship Id="rId42" Type="http://schemas.openxmlformats.org/officeDocument/2006/relationships/image" Target="../media/image228.png"/><Relationship Id="rId47" Type="http://schemas.openxmlformats.org/officeDocument/2006/relationships/image" Target="../media/image234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17" Type="http://schemas.openxmlformats.org/officeDocument/2006/relationships/image" Target="../media/image203.png"/><Relationship Id="rId25" Type="http://schemas.openxmlformats.org/officeDocument/2006/relationships/image" Target="../media/image211.png"/><Relationship Id="rId33" Type="http://schemas.openxmlformats.org/officeDocument/2006/relationships/image" Target="../media/image219.png"/><Relationship Id="rId38" Type="http://schemas.openxmlformats.org/officeDocument/2006/relationships/image" Target="../media/image224.png"/><Relationship Id="rId46" Type="http://schemas.openxmlformats.org/officeDocument/2006/relationships/image" Target="../media/image231.png"/><Relationship Id="rId2" Type="http://schemas.openxmlformats.org/officeDocument/2006/relationships/image" Target="../media/image188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29" Type="http://schemas.openxmlformats.org/officeDocument/2006/relationships/image" Target="../media/image215.png"/><Relationship Id="rId41" Type="http://schemas.openxmlformats.org/officeDocument/2006/relationships/image" Target="../media/image2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24" Type="http://schemas.openxmlformats.org/officeDocument/2006/relationships/image" Target="../media/image210.png"/><Relationship Id="rId32" Type="http://schemas.openxmlformats.org/officeDocument/2006/relationships/image" Target="../media/image218.png"/><Relationship Id="rId37" Type="http://schemas.openxmlformats.org/officeDocument/2006/relationships/image" Target="../media/image223.png"/><Relationship Id="rId40" Type="http://schemas.openxmlformats.org/officeDocument/2006/relationships/image" Target="../media/image226.png"/><Relationship Id="rId45" Type="http://schemas.openxmlformats.org/officeDocument/2006/relationships/image" Target="../media/image232.png"/><Relationship Id="rId5" Type="http://schemas.openxmlformats.org/officeDocument/2006/relationships/image" Target="../media/image191.png"/><Relationship Id="rId15" Type="http://schemas.openxmlformats.org/officeDocument/2006/relationships/image" Target="../media/image201.png"/><Relationship Id="rId23" Type="http://schemas.openxmlformats.org/officeDocument/2006/relationships/image" Target="../media/image209.png"/><Relationship Id="rId28" Type="http://schemas.openxmlformats.org/officeDocument/2006/relationships/image" Target="../media/image214.png"/><Relationship Id="rId36" Type="http://schemas.openxmlformats.org/officeDocument/2006/relationships/image" Target="../media/image222.png"/><Relationship Id="rId10" Type="http://schemas.openxmlformats.org/officeDocument/2006/relationships/image" Target="../media/image196.png"/><Relationship Id="rId19" Type="http://schemas.openxmlformats.org/officeDocument/2006/relationships/image" Target="../media/image205.png"/><Relationship Id="rId31" Type="http://schemas.openxmlformats.org/officeDocument/2006/relationships/image" Target="../media/image217.png"/><Relationship Id="rId44" Type="http://schemas.openxmlformats.org/officeDocument/2006/relationships/image" Target="../media/image230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Relationship Id="rId14" Type="http://schemas.openxmlformats.org/officeDocument/2006/relationships/image" Target="../media/image200.png"/><Relationship Id="rId22" Type="http://schemas.openxmlformats.org/officeDocument/2006/relationships/image" Target="../media/image208.png"/><Relationship Id="rId27" Type="http://schemas.openxmlformats.org/officeDocument/2006/relationships/image" Target="../media/image213.png"/><Relationship Id="rId30" Type="http://schemas.openxmlformats.org/officeDocument/2006/relationships/image" Target="../media/image216.png"/><Relationship Id="rId35" Type="http://schemas.openxmlformats.org/officeDocument/2006/relationships/image" Target="../media/image221.png"/><Relationship Id="rId43" Type="http://schemas.openxmlformats.org/officeDocument/2006/relationships/image" Target="../media/image229.png"/><Relationship Id="rId48" Type="http://schemas.openxmlformats.org/officeDocument/2006/relationships/image" Target="../media/image23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12" Type="http://schemas.openxmlformats.org/officeDocument/2006/relationships/image" Target="../media/image246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5" Type="http://schemas.openxmlformats.org/officeDocument/2006/relationships/image" Target="../media/image239.png"/><Relationship Id="rId10" Type="http://schemas.openxmlformats.org/officeDocument/2006/relationships/image" Target="../media/image24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9" Type="http://schemas.openxmlformats.org/officeDocument/2006/relationships/image" Target="../media/image66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34" Type="http://schemas.openxmlformats.org/officeDocument/2006/relationships/image" Target="../media/image6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0.png"/><Relationship Id="rId38" Type="http://schemas.openxmlformats.org/officeDocument/2006/relationships/image" Target="../media/image65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1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28" Type="http://schemas.openxmlformats.org/officeDocument/2006/relationships/image" Target="../media/image55.png"/><Relationship Id="rId36" Type="http://schemas.openxmlformats.org/officeDocument/2006/relationships/image" Target="../media/image63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Relationship Id="rId35" Type="http://schemas.openxmlformats.org/officeDocument/2006/relationships/image" Target="../media/image6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7.png"/><Relationship Id="rId7" Type="http://schemas.openxmlformats.org/officeDocument/2006/relationships/image" Target="../media/image187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4.png"/><Relationship Id="rId4" Type="http://schemas.openxmlformats.org/officeDocument/2006/relationships/image" Target="../media/image2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1.png"/><Relationship Id="rId4" Type="http://schemas.openxmlformats.org/officeDocument/2006/relationships/image" Target="../media/image2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4.png"/><Relationship Id="rId4" Type="http://schemas.openxmlformats.org/officeDocument/2006/relationships/image" Target="../media/image25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9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nseop2772" TargetMode="External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8.png"/><Relationship Id="rId4" Type="http://schemas.openxmlformats.org/officeDocument/2006/relationships/image" Target="../media/image2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hyperlink" Target="https://hunseop2772.tistory.com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8.png"/><Relationship Id="rId4" Type="http://schemas.openxmlformats.org/officeDocument/2006/relationships/image" Target="../media/image28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hyperlink" Target="https://hunseop2772.github.io/portfolio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8.png"/><Relationship Id="rId4" Type="http://schemas.openxmlformats.org/officeDocument/2006/relationships/image" Target="../media/image28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1411" y="2965996"/>
            <a:ext cx="7645706" cy="38065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24600" y="4481679"/>
            <a:ext cx="7257374" cy="28952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87167" y="7780666"/>
            <a:ext cx="162532" cy="723880"/>
            <a:chOff x="10073428" y="5803696"/>
            <a:chExt cx="119491" cy="5321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091553" y="6233264"/>
              <a:ext cx="83243" cy="85743"/>
              <a:chOff x="10091553" y="6233264"/>
              <a:chExt cx="83243" cy="8574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0091553" y="6233264"/>
                <a:ext cx="83243" cy="8574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091553" y="6026917"/>
              <a:ext cx="83243" cy="85743"/>
              <a:chOff x="10091553" y="6026917"/>
              <a:chExt cx="83243" cy="8574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0091553" y="6026917"/>
                <a:ext cx="83243" cy="8574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091553" y="5820570"/>
              <a:ext cx="83243" cy="85743"/>
              <a:chOff x="10091553" y="5820570"/>
              <a:chExt cx="83243" cy="8574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0091553" y="5820570"/>
                <a:ext cx="83243" cy="85743"/>
              </a:xfrm>
              <a:prstGeom prst="rect">
                <a:avLst/>
              </a:prstGeom>
            </p:spPr>
          </p:pic>
        </p:grpSp>
      </p:grpSp>
      <p:sp>
        <p:nvSpPr>
          <p:cNvPr id="15" name="텍스트 상자 4">
            <a:extLst>
              <a:ext uri="{FF2B5EF4-FFF2-40B4-BE49-F238E27FC236}">
                <a16:creationId xmlns:a16="http://schemas.microsoft.com/office/drawing/2014/main" id="{C8EFD90F-68AA-0BB1-E4F5-108F70E3BE44}"/>
              </a:ext>
            </a:extLst>
          </p:cNvPr>
          <p:cNvSpPr txBox="1">
            <a:spLocks/>
          </p:cNvSpPr>
          <p:nvPr/>
        </p:nvSpPr>
        <p:spPr>
          <a:xfrm>
            <a:off x="1218213" y="7300735"/>
            <a:ext cx="42430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sz="1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Git</a:t>
            </a:r>
            <a:r>
              <a:rPr lang="ko-KR"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:</a:t>
            </a:r>
            <a:r>
              <a:rPr lang="en-US" altLang="ko-KR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https://github.com/hunseop2772 </a:t>
            </a:r>
            <a:r>
              <a:rPr lang="ko-KR"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5">
            <a:extLst>
              <a:ext uri="{FF2B5EF4-FFF2-40B4-BE49-F238E27FC236}">
                <a16:creationId xmlns:a16="http://schemas.microsoft.com/office/drawing/2014/main" id="{701A23EB-FE3D-09C4-31A3-E0E705EE729F}"/>
              </a:ext>
            </a:extLst>
          </p:cNvPr>
          <p:cNvSpPr txBox="1">
            <a:spLocks/>
          </p:cNvSpPr>
          <p:nvPr/>
        </p:nvSpPr>
        <p:spPr>
          <a:xfrm>
            <a:off x="1190908" y="7668400"/>
            <a:ext cx="372491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e-mail</a:t>
            </a:r>
            <a:r>
              <a:rPr lang="ko-KR"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:</a:t>
            </a:r>
            <a:r>
              <a:rPr lang="en-US" altLang="ko-KR"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gnstjq2772@naver.com</a:t>
            </a: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6">
            <a:extLst>
              <a:ext uri="{FF2B5EF4-FFF2-40B4-BE49-F238E27FC236}">
                <a16:creationId xmlns:a16="http://schemas.microsoft.com/office/drawing/2014/main" id="{84DF92CB-A13D-9C40-2187-3AB6D2E58E74}"/>
              </a:ext>
            </a:extLst>
          </p:cNvPr>
          <p:cNvSpPr txBox="1">
            <a:spLocks/>
          </p:cNvSpPr>
          <p:nvPr/>
        </p:nvSpPr>
        <p:spPr>
          <a:xfrm>
            <a:off x="1190273" y="8093215"/>
            <a:ext cx="330962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H</a:t>
            </a:r>
            <a:r>
              <a:rPr lang="ko-KR"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1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P</a:t>
            </a:r>
            <a:r>
              <a:rPr lang="ko-KR"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: 010-</a:t>
            </a:r>
            <a:r>
              <a:rPr lang="en-US" altLang="ko-KR"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6379-8384</a:t>
            </a: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84A38329-3F4D-DE8A-0023-F33DE567FCEF}"/>
              </a:ext>
            </a:extLst>
          </p:cNvPr>
          <p:cNvSpPr txBox="1"/>
          <p:nvPr/>
        </p:nvSpPr>
        <p:spPr>
          <a:xfrm>
            <a:off x="1113438" y="8525650"/>
            <a:ext cx="7245647" cy="421490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Caviar Dreams" pitchFamily="34" charset="0"/>
                <a:cs typeface="Caviar Dreams" pitchFamily="34" charset="0"/>
              </a:rPr>
              <a:t>JS</a:t>
            </a:r>
            <a:r>
              <a:rPr lang="ko-KR" altLang="en-US" b="1" dirty="0">
                <a:solidFill>
                  <a:schemeClr val="bg1"/>
                </a:solidFill>
                <a:latin typeface="Caviar Dreams" pitchFamily="34" charset="0"/>
                <a:cs typeface="Caviar Dreams" pitchFamily="34" charset="0"/>
              </a:rPr>
              <a:t> 포트폴리오</a:t>
            </a:r>
            <a:r>
              <a:rPr lang="en-US" altLang="ko-KR" b="1" dirty="0">
                <a:solidFill>
                  <a:schemeClr val="bg1"/>
                </a:solidFill>
                <a:latin typeface="Caviar Dreams" pitchFamily="34" charset="0"/>
                <a:cs typeface="Caviar Dreams" pitchFamily="34" charset="0"/>
              </a:rPr>
              <a:t>: https://hunseop2772.github.io/portfolio/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84A38329-3F4D-DE8A-0023-F33DE567FCEF}"/>
              </a:ext>
            </a:extLst>
          </p:cNvPr>
          <p:cNvSpPr txBox="1"/>
          <p:nvPr/>
        </p:nvSpPr>
        <p:spPr>
          <a:xfrm>
            <a:off x="7949828" y="6346971"/>
            <a:ext cx="7245647" cy="421490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Caviar Dreams" pitchFamily="34" charset="0"/>
              </a:rPr>
              <a:t>항상 고민하고 성장하기 위해 노력하는 개발자 </a:t>
            </a:r>
            <a:r>
              <a:rPr lang="ko-KR" altLang="en-US" b="1" dirty="0" err="1" smtClean="0">
                <a:solidFill>
                  <a:schemeClr val="bg1"/>
                </a:solidFill>
                <a:latin typeface="Caviar Dreams" pitchFamily="34" charset="0"/>
              </a:rPr>
              <a:t>송훈섭입니다</a:t>
            </a:r>
            <a:r>
              <a:rPr lang="en-US" altLang="ko-KR" b="1" dirty="0" smtClean="0">
                <a:solidFill>
                  <a:schemeClr val="bg1"/>
                </a:solidFill>
                <a:latin typeface="Caviar Dreams" pitchFamily="34" charset="0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텍스트 상자 3">
            <a:extLst>
              <a:ext uri="{FF2B5EF4-FFF2-40B4-BE49-F238E27FC236}">
                <a16:creationId xmlns:a16="http://schemas.microsoft.com/office/drawing/2014/main" id="{02D9DEF7-524D-7CA2-51EE-3BDB6203AF07}"/>
              </a:ext>
            </a:extLst>
          </p:cNvPr>
          <p:cNvSpPr txBox="1">
            <a:spLocks/>
          </p:cNvSpPr>
          <p:nvPr/>
        </p:nvSpPr>
        <p:spPr>
          <a:xfrm>
            <a:off x="14122731" y="745409"/>
            <a:ext cx="4891405" cy="5238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2800" b="1" dirty="0" smtClean="0">
                <a:solidFill>
                  <a:schemeClr val="bg1"/>
                </a:solidFill>
                <a:latin typeface="돋움" charset="0"/>
                <a:ea typeface="돋움" charset="0"/>
              </a:rPr>
              <a:t>202</a:t>
            </a:r>
            <a:r>
              <a:rPr lang="en-US" sz="2800" b="1" dirty="0">
                <a:solidFill>
                  <a:schemeClr val="bg1"/>
                </a:solidFill>
                <a:latin typeface="돋움" charset="0"/>
                <a:ea typeface="돋움" charset="0"/>
              </a:rPr>
              <a:t>5</a:t>
            </a:r>
            <a:r>
              <a:rPr sz="2800" b="1" dirty="0" smtClean="0">
                <a:solidFill>
                  <a:schemeClr val="bg1"/>
                </a:solidFill>
                <a:latin typeface="돋움" charset="0"/>
                <a:ea typeface="돋움" charset="0"/>
              </a:rPr>
              <a:t> </a:t>
            </a:r>
            <a:r>
              <a:rPr lang="ko-KR" sz="2800" b="1" dirty="0" smtClean="0">
                <a:solidFill>
                  <a:schemeClr val="bg1"/>
                </a:solidFill>
                <a:latin typeface="돋움" charset="0"/>
                <a:ea typeface="돋움" charset="0"/>
              </a:rPr>
              <a:t>PORTFOLIO</a:t>
            </a:r>
            <a:endParaRPr lang="ko-KR" altLang="en-US" sz="2800" b="1" dirty="0">
              <a:solidFill>
                <a:schemeClr val="bg1"/>
              </a:solidFill>
              <a:latin typeface="돋움" charset="0"/>
              <a:ea typeface="돋움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01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" name="직선 화살표 연결선 203"/>
          <p:cNvCxnSpPr/>
          <p:nvPr/>
        </p:nvCxnSpPr>
        <p:spPr>
          <a:xfrm flipV="1">
            <a:off x="7967795" y="3944419"/>
            <a:ext cx="1298558" cy="39931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404577" y="593613"/>
            <a:ext cx="971384" cy="937411"/>
            <a:chOff x="246796" y="1462521"/>
            <a:chExt cx="829016" cy="86910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521" y="1462521"/>
              <a:ext cx="590891" cy="59089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46796" y="2053412"/>
              <a:ext cx="829016" cy="278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b="1" dirty="0">
                  <a:solidFill>
                    <a:srgbClr val="FF0000"/>
                  </a:solidFill>
                </a:rPr>
                <a:t>Develop</a:t>
              </a:r>
              <a:endParaRPr lang="ko-KR" altLang="en-US" sz="135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160007" y="5017173"/>
            <a:ext cx="9713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배포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573792" y="1145853"/>
            <a:ext cx="4143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34269" y="1289156"/>
            <a:ext cx="9713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/>
              <a:t>Git</a:t>
            </a:r>
            <a:r>
              <a:rPr lang="en-US" altLang="ko-KR" sz="900" b="1" dirty="0"/>
              <a:t> Push</a:t>
            </a:r>
            <a:endParaRPr lang="ko-KR" altLang="en-US" sz="900" b="1" dirty="0"/>
          </a:p>
        </p:txBody>
      </p:sp>
      <p:grpSp>
        <p:nvGrpSpPr>
          <p:cNvPr id="54" name="그룹 53"/>
          <p:cNvGrpSpPr/>
          <p:nvPr/>
        </p:nvGrpSpPr>
        <p:grpSpPr>
          <a:xfrm>
            <a:off x="5244566" y="1560643"/>
            <a:ext cx="3654749" cy="1756143"/>
            <a:chOff x="5563382" y="389480"/>
            <a:chExt cx="2436499" cy="1170762"/>
          </a:xfrm>
        </p:grpSpPr>
        <p:grpSp>
          <p:nvGrpSpPr>
            <p:cNvPr id="37" name="그룹 36"/>
            <p:cNvGrpSpPr/>
            <p:nvPr/>
          </p:nvGrpSpPr>
          <p:grpSpPr>
            <a:xfrm>
              <a:off x="6191137" y="389480"/>
              <a:ext cx="1808744" cy="1170762"/>
              <a:chOff x="8527243" y="3022651"/>
              <a:chExt cx="2427778" cy="1433418"/>
            </a:xfrm>
          </p:grpSpPr>
          <p:pic>
            <p:nvPicPr>
              <p:cNvPr id="39" name="Picture 16" descr="JUnit] Test code 작성시 DI(Dependencies Inject) 를 적용하는 방법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36304" y="3437433"/>
                <a:ext cx="846087" cy="8460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6" descr="Generate Code Coverage Report with JaCoCo for Maven project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28339" y="3227200"/>
                <a:ext cx="996643" cy="4500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4" descr="https://blog.kakaocdn.net/dn/CDwsH/btra34SzI6p/ZbOt7BMG8YqoOYnjtPK7T1/img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31"/>
              <a:stretch/>
            </p:blipFill>
            <p:spPr bwMode="auto">
              <a:xfrm>
                <a:off x="9518103" y="3113823"/>
                <a:ext cx="1252579" cy="7084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2" name="그룹 41"/>
              <p:cNvGrpSpPr/>
              <p:nvPr/>
            </p:nvGrpSpPr>
            <p:grpSpPr>
              <a:xfrm>
                <a:off x="8527243" y="3022651"/>
                <a:ext cx="2427778" cy="1433418"/>
                <a:chOff x="469384" y="3340086"/>
                <a:chExt cx="2427778" cy="1433418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678444" y="4528568"/>
                  <a:ext cx="2218718" cy="2449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50" b="1" dirty="0"/>
                    <a:t>Testing </a:t>
                  </a:r>
                  <a:r>
                    <a:rPr lang="en-US" altLang="ko-KR" sz="1350" b="1" dirty="0" err="1"/>
                    <a:t>Infarstructure</a:t>
                  </a:r>
                  <a:endParaRPr lang="ko-KR" altLang="en-US" sz="1350" b="1" dirty="0"/>
                </a:p>
              </p:txBody>
            </p:sp>
            <p:sp>
              <p:nvSpPr>
                <p:cNvPr id="45" name="모서리가 둥근 직사각형 44"/>
                <p:cNvSpPr/>
                <p:nvPr/>
              </p:nvSpPr>
              <p:spPr>
                <a:xfrm>
                  <a:off x="469384" y="3340086"/>
                  <a:ext cx="2243441" cy="1165335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3" name="Picture 22" descr="Spring Security] Spring Security 기본 아키텍처, 맛보기 샘플, 그리고 default 값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05505" y="3650730"/>
                <a:ext cx="481512" cy="4815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7" name="TextBox 46"/>
            <p:cNvSpPr txBox="1"/>
            <p:nvPr/>
          </p:nvSpPr>
          <p:spPr>
            <a:xfrm>
              <a:off x="5563382" y="495851"/>
              <a:ext cx="56999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/>
                <a:t>run</a:t>
              </a:r>
              <a:endParaRPr lang="ko-KR" altLang="en-US" sz="1350" b="1" dirty="0"/>
            </a:p>
          </p:txBody>
        </p:sp>
        <p:cxnSp>
          <p:nvCxnSpPr>
            <p:cNvPr id="48" name="직선 화살표 연결선 47"/>
            <p:cNvCxnSpPr/>
            <p:nvPr/>
          </p:nvCxnSpPr>
          <p:spPr>
            <a:xfrm flipV="1">
              <a:off x="5632003" y="762791"/>
              <a:ext cx="427078" cy="13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/>
          <p:cNvGrpSpPr/>
          <p:nvPr/>
        </p:nvGrpSpPr>
        <p:grpSpPr>
          <a:xfrm>
            <a:off x="6581587" y="7902196"/>
            <a:ext cx="1974395" cy="1706142"/>
            <a:chOff x="469383" y="3256712"/>
            <a:chExt cx="1815639" cy="1573822"/>
          </a:xfrm>
        </p:grpSpPr>
        <p:pic>
          <p:nvPicPr>
            <p:cNvPr id="79" name="Picture 4" descr="post-thumbnail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240"/>
            <a:stretch/>
          </p:blipFill>
          <p:spPr bwMode="auto">
            <a:xfrm>
              <a:off x="509386" y="3256712"/>
              <a:ext cx="1223440" cy="1023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TextBox 79"/>
            <p:cNvSpPr txBox="1"/>
            <p:nvPr/>
          </p:nvSpPr>
          <p:spPr>
            <a:xfrm>
              <a:off x="536311" y="4553725"/>
              <a:ext cx="1748711" cy="276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b="1" dirty="0"/>
                <a:t>Image Server</a:t>
              </a:r>
              <a:endParaRPr lang="ko-KR" altLang="en-US" sz="1350" b="1" dirty="0"/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469383" y="3340086"/>
              <a:ext cx="1291945" cy="116533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50"/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971673" y="3438890"/>
            <a:ext cx="1713291" cy="2457097"/>
            <a:chOff x="1309291" y="576892"/>
            <a:chExt cx="1358213" cy="2168764"/>
          </a:xfrm>
        </p:grpSpPr>
        <p:grpSp>
          <p:nvGrpSpPr>
            <p:cNvPr id="97" name="그룹 96"/>
            <p:cNvGrpSpPr/>
            <p:nvPr/>
          </p:nvGrpSpPr>
          <p:grpSpPr>
            <a:xfrm>
              <a:off x="1655832" y="576892"/>
              <a:ext cx="648041" cy="848529"/>
              <a:chOff x="2274628" y="5236029"/>
              <a:chExt cx="648041" cy="848529"/>
            </a:xfrm>
          </p:grpSpPr>
          <p:pic>
            <p:nvPicPr>
              <p:cNvPr id="102" name="그림 10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5126" y="5236029"/>
                <a:ext cx="533741" cy="533741"/>
              </a:xfrm>
              <a:prstGeom prst="rect">
                <a:avLst/>
              </a:prstGeom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2274628" y="5799315"/>
                <a:ext cx="648041" cy="285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b="1" dirty="0">
                    <a:solidFill>
                      <a:srgbClr val="FF0000"/>
                    </a:solidFill>
                  </a:rPr>
                  <a:t>Client</a:t>
                </a:r>
                <a:endParaRPr lang="ko-KR" altLang="en-US" sz="1500" b="1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98" name="Picture 6" descr="nginx의 기본적인 설정들을 알아보자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291" y="1711029"/>
              <a:ext cx="1341121" cy="922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9" name="직선 화살표 연결선 98"/>
            <p:cNvCxnSpPr/>
            <p:nvPr/>
          </p:nvCxnSpPr>
          <p:spPr>
            <a:xfrm>
              <a:off x="1970325" y="1542072"/>
              <a:ext cx="1" cy="2336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>
              <a:off x="1313597" y="2480788"/>
              <a:ext cx="1353907" cy="264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b="1" dirty="0"/>
                <a:t>Nginx </a:t>
              </a:r>
              <a:r>
                <a:rPr lang="ko-KR" altLang="en-US" sz="1350" b="1" dirty="0" err="1"/>
                <a:t>로드밸런서</a:t>
              </a:r>
              <a:endParaRPr lang="ko-KR" altLang="en-US" sz="1350" b="1" dirty="0"/>
            </a:p>
          </p:txBody>
        </p:sp>
      </p:grpSp>
      <p:cxnSp>
        <p:nvCxnSpPr>
          <p:cNvPr id="107" name="꺾인 연결선 106"/>
          <p:cNvCxnSpPr/>
          <p:nvPr/>
        </p:nvCxnSpPr>
        <p:spPr>
          <a:xfrm>
            <a:off x="2523493" y="5433083"/>
            <a:ext cx="546152" cy="484142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3352018" y="516106"/>
            <a:ext cx="1797359" cy="4967504"/>
            <a:chOff x="9780698" y="456553"/>
            <a:chExt cx="1198239" cy="3311669"/>
          </a:xfrm>
        </p:grpSpPr>
        <p:pic>
          <p:nvPicPr>
            <p:cNvPr id="2050" name="Picture 2" descr="쿠버네티스] 모니터링과 로깅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51" t="14226" r="27917" b="14720"/>
            <a:stretch/>
          </p:blipFill>
          <p:spPr bwMode="auto">
            <a:xfrm>
              <a:off x="9978913" y="3031704"/>
              <a:ext cx="574568" cy="453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그룹 40"/>
            <p:cNvGrpSpPr/>
            <p:nvPr/>
          </p:nvGrpSpPr>
          <p:grpSpPr>
            <a:xfrm>
              <a:off x="9780698" y="456553"/>
              <a:ext cx="1198239" cy="3311669"/>
              <a:chOff x="9377665" y="88833"/>
              <a:chExt cx="1198239" cy="3311669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9847990" y="571826"/>
                <a:ext cx="647589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b="1" dirty="0"/>
                  <a:t>소스 관리</a:t>
                </a: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>
                <a:off x="9377665" y="88833"/>
                <a:ext cx="1198239" cy="3311669"/>
                <a:chOff x="9377665" y="88833"/>
                <a:chExt cx="1198239" cy="3311669"/>
              </a:xfrm>
            </p:grpSpPr>
            <p:cxnSp>
              <p:nvCxnSpPr>
                <p:cNvPr id="101" name="직선 화살표 연결선 100"/>
                <p:cNvCxnSpPr/>
                <p:nvPr/>
              </p:nvCxnSpPr>
              <p:spPr>
                <a:xfrm>
                  <a:off x="9832681" y="587113"/>
                  <a:ext cx="1" cy="17649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직선 화살표 연결선 103"/>
                <p:cNvCxnSpPr/>
                <p:nvPr/>
              </p:nvCxnSpPr>
              <p:spPr>
                <a:xfrm>
                  <a:off x="9850788" y="1637879"/>
                  <a:ext cx="1" cy="17649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직선 화살표 연결선 104"/>
                <p:cNvCxnSpPr/>
                <p:nvPr/>
              </p:nvCxnSpPr>
              <p:spPr>
                <a:xfrm>
                  <a:off x="9868559" y="2439010"/>
                  <a:ext cx="1" cy="17649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" name="그룹 29"/>
                <p:cNvGrpSpPr/>
                <p:nvPr/>
              </p:nvGrpSpPr>
              <p:grpSpPr>
                <a:xfrm>
                  <a:off x="9377665" y="88833"/>
                  <a:ext cx="1198239" cy="3311669"/>
                  <a:chOff x="9377665" y="88833"/>
                  <a:chExt cx="1198239" cy="3311669"/>
                </a:xfrm>
              </p:grpSpPr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9435619" y="3200447"/>
                    <a:ext cx="1036674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350" b="1" dirty="0"/>
                      <a:t>CI/CD Pipeline</a:t>
                    </a:r>
                    <a:endParaRPr lang="ko-KR" altLang="en-US" sz="1350" b="1" dirty="0"/>
                  </a:p>
                </p:txBody>
              </p:sp>
              <p:grpSp>
                <p:nvGrpSpPr>
                  <p:cNvPr id="29" name="그룹 28"/>
                  <p:cNvGrpSpPr/>
                  <p:nvPr/>
                </p:nvGrpSpPr>
                <p:grpSpPr>
                  <a:xfrm>
                    <a:off x="9377665" y="88833"/>
                    <a:ext cx="1198239" cy="3045062"/>
                    <a:chOff x="9377665" y="88833"/>
                    <a:chExt cx="1198239" cy="3045062"/>
                  </a:xfrm>
                </p:grpSpPr>
                <p:grpSp>
                  <p:nvGrpSpPr>
                    <p:cNvPr id="116" name="그룹 115"/>
                    <p:cNvGrpSpPr/>
                    <p:nvPr/>
                  </p:nvGrpSpPr>
                  <p:grpSpPr>
                    <a:xfrm>
                      <a:off x="9377665" y="88833"/>
                      <a:ext cx="1101136" cy="3045062"/>
                      <a:chOff x="9338760" y="88833"/>
                      <a:chExt cx="1101136" cy="3045062"/>
                    </a:xfrm>
                  </p:grpSpPr>
                  <p:pic>
                    <p:nvPicPr>
                      <p:cNvPr id="118" name="그림 117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95192" y="107892"/>
                        <a:ext cx="463904" cy="4199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9" name="Picture 2" descr="What is Docker? - Viking Software A/S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45364" y="1803314"/>
                        <a:ext cx="587516" cy="5875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0" name="그림 119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8807"/>
                      <a:stretch/>
                    </p:blipFill>
                    <p:spPr>
                      <a:xfrm>
                        <a:off x="9338760" y="788565"/>
                        <a:ext cx="943211" cy="846873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21" name="모서리가 둥근 직사각형 120"/>
                      <p:cNvSpPr/>
                      <p:nvPr/>
                    </p:nvSpPr>
                    <p:spPr>
                      <a:xfrm>
                        <a:off x="9338760" y="88833"/>
                        <a:ext cx="1101136" cy="3045062"/>
                      </a:xfrm>
                      <a:prstGeom prst="round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650"/>
                      </a:p>
                    </p:txBody>
                  </p:sp>
                </p:grpSp>
                <p:sp>
                  <p:nvSpPr>
                    <p:cNvPr id="108" name="TextBox 107"/>
                    <p:cNvSpPr txBox="1"/>
                    <p:nvPr/>
                  </p:nvSpPr>
                  <p:spPr>
                    <a:xfrm>
                      <a:off x="9883727" y="1611364"/>
                      <a:ext cx="64758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900" b="1" dirty="0"/>
                        <a:t>빌드 및 배포</a:t>
                      </a:r>
                    </a:p>
                  </p:txBody>
                </p:sp>
                <p:sp>
                  <p:nvSpPr>
                    <p:cNvPr id="109" name="TextBox 108"/>
                    <p:cNvSpPr txBox="1"/>
                    <p:nvPr/>
                  </p:nvSpPr>
                  <p:spPr>
                    <a:xfrm>
                      <a:off x="9883727" y="2439010"/>
                      <a:ext cx="692177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900" b="1" dirty="0"/>
                        <a:t>컨테이너 관리</a:t>
                      </a:r>
                    </a:p>
                  </p:txBody>
                </p:sp>
              </p:grpSp>
            </p:grpSp>
          </p:grpSp>
        </p:grpSp>
      </p:grpSp>
      <p:grpSp>
        <p:nvGrpSpPr>
          <p:cNvPr id="89" name="그룹 88"/>
          <p:cNvGrpSpPr/>
          <p:nvPr/>
        </p:nvGrpSpPr>
        <p:grpSpPr>
          <a:xfrm>
            <a:off x="3266680" y="5675155"/>
            <a:ext cx="4669631" cy="1930542"/>
            <a:chOff x="7459545" y="3751236"/>
            <a:chExt cx="3113087" cy="1287028"/>
          </a:xfrm>
        </p:grpSpPr>
        <p:grpSp>
          <p:nvGrpSpPr>
            <p:cNvPr id="67" name="그룹 66"/>
            <p:cNvGrpSpPr/>
            <p:nvPr/>
          </p:nvGrpSpPr>
          <p:grpSpPr>
            <a:xfrm>
              <a:off x="7459545" y="3751236"/>
              <a:ext cx="3113087" cy="1287028"/>
              <a:chOff x="469383" y="3239415"/>
              <a:chExt cx="3471503" cy="1604318"/>
            </a:xfrm>
          </p:grpSpPr>
          <p:pic>
            <p:nvPicPr>
              <p:cNvPr id="68" name="Picture 4" descr="post-thumbnail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240"/>
              <a:stretch/>
            </p:blipFill>
            <p:spPr bwMode="auto">
              <a:xfrm>
                <a:off x="1289371" y="3239415"/>
                <a:ext cx="1105990" cy="1023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4" descr="post-thumbnail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240"/>
              <a:stretch/>
            </p:blipFill>
            <p:spPr bwMode="auto">
              <a:xfrm>
                <a:off x="509387" y="3256712"/>
                <a:ext cx="1058950" cy="1023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0" name="TextBox 69"/>
              <p:cNvSpPr txBox="1"/>
              <p:nvPr/>
            </p:nvSpPr>
            <p:spPr>
              <a:xfrm>
                <a:off x="1400309" y="4594359"/>
                <a:ext cx="2540577" cy="249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b="1" dirty="0"/>
                  <a:t>Frontend Server</a:t>
                </a:r>
                <a:endParaRPr lang="ko-KR" altLang="en-US" sz="1350" b="1" dirty="0"/>
              </a:p>
            </p:txBody>
          </p:sp>
          <p:sp>
            <p:nvSpPr>
              <p:cNvPr id="71" name="모서리가 둥근 직사각형 70"/>
              <p:cNvSpPr/>
              <p:nvPr/>
            </p:nvSpPr>
            <p:spPr>
              <a:xfrm>
                <a:off x="469383" y="3340086"/>
                <a:ext cx="3147048" cy="1165336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5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686684" y="4180165"/>
                <a:ext cx="928521" cy="249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b="1" dirty="0"/>
                  <a:t>Server 1</a:t>
                </a:r>
                <a:endParaRPr lang="ko-KR" altLang="en-US" sz="1350" b="1" dirty="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506226" y="4166721"/>
                <a:ext cx="928521" cy="249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b="1" dirty="0"/>
                  <a:t>Server 2</a:t>
                </a:r>
                <a:endParaRPr lang="ko-KR" altLang="en-US" sz="1350" b="1" dirty="0"/>
              </a:p>
            </p:txBody>
          </p:sp>
        </p:grpSp>
        <p:pic>
          <p:nvPicPr>
            <p:cNvPr id="125" name="Picture 14" descr="All Aboard the ExpressJS | jonclawson.com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33"/>
            <a:stretch/>
          </p:blipFill>
          <p:spPr bwMode="auto">
            <a:xfrm>
              <a:off x="9649771" y="4141781"/>
              <a:ext cx="613434" cy="48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12" descr="https://velog.velcdn.com/images/xung99/post/b7598724-ddbe-4e66-bc80-3243a3b5d799/image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9575" y="4103486"/>
              <a:ext cx="557633" cy="513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/>
            <p:cNvSpPr txBox="1"/>
            <p:nvPr/>
          </p:nvSpPr>
          <p:spPr>
            <a:xfrm>
              <a:off x="9165690" y="3859452"/>
              <a:ext cx="140089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Node.js, Express.js</a:t>
              </a:r>
              <a:endParaRPr lang="ko-KR" altLang="en-US" sz="1200" b="1" dirty="0"/>
            </a:p>
          </p:txBody>
        </p:sp>
      </p:grpSp>
      <p:cxnSp>
        <p:nvCxnSpPr>
          <p:cNvPr id="130" name="직선 화살표 연결선 129"/>
          <p:cNvCxnSpPr/>
          <p:nvPr/>
        </p:nvCxnSpPr>
        <p:spPr>
          <a:xfrm>
            <a:off x="7696626" y="6588510"/>
            <a:ext cx="9966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꺾인 연결선 131"/>
          <p:cNvCxnSpPr/>
          <p:nvPr/>
        </p:nvCxnSpPr>
        <p:spPr>
          <a:xfrm rot="16200000" flipH="1">
            <a:off x="4857944" y="5201734"/>
            <a:ext cx="699405" cy="51181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 133"/>
          <p:cNvCxnSpPr/>
          <p:nvPr/>
        </p:nvCxnSpPr>
        <p:spPr>
          <a:xfrm>
            <a:off x="5246765" y="4656951"/>
            <a:ext cx="3202127" cy="88178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5406032" y="4275971"/>
            <a:ext cx="9713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배포</a:t>
            </a:r>
          </a:p>
        </p:txBody>
      </p:sp>
      <p:cxnSp>
        <p:nvCxnSpPr>
          <p:cNvPr id="137" name="직선 화살표 연결선 136"/>
          <p:cNvCxnSpPr/>
          <p:nvPr/>
        </p:nvCxnSpPr>
        <p:spPr>
          <a:xfrm flipH="1">
            <a:off x="8098990" y="7432715"/>
            <a:ext cx="702194" cy="6956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/>
          <p:cNvCxnSpPr/>
          <p:nvPr/>
        </p:nvCxnSpPr>
        <p:spPr>
          <a:xfrm flipH="1">
            <a:off x="5303357" y="2437424"/>
            <a:ext cx="6069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5154365" y="2612195"/>
            <a:ext cx="1474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Test </a:t>
            </a:r>
            <a:r>
              <a:rPr lang="en-US" altLang="ko-KR" sz="1050" b="1" dirty="0"/>
              <a:t>result</a:t>
            </a:r>
            <a:endParaRPr lang="ko-KR" altLang="en-US" sz="1500" b="1" dirty="0"/>
          </a:p>
        </p:txBody>
      </p:sp>
      <p:grpSp>
        <p:nvGrpSpPr>
          <p:cNvPr id="1072" name="그룹 1071"/>
          <p:cNvGrpSpPr/>
          <p:nvPr/>
        </p:nvGrpSpPr>
        <p:grpSpPr>
          <a:xfrm>
            <a:off x="8841539" y="5254617"/>
            <a:ext cx="7982594" cy="4662860"/>
            <a:chOff x="5138140" y="3394389"/>
            <a:chExt cx="5321729" cy="3108573"/>
          </a:xfrm>
        </p:grpSpPr>
        <p:grpSp>
          <p:nvGrpSpPr>
            <p:cNvPr id="83" name="그룹 82"/>
            <p:cNvGrpSpPr/>
            <p:nvPr/>
          </p:nvGrpSpPr>
          <p:grpSpPr>
            <a:xfrm>
              <a:off x="8641617" y="3578231"/>
              <a:ext cx="1818252" cy="1128570"/>
              <a:chOff x="8730325" y="4999849"/>
              <a:chExt cx="2179634" cy="1670485"/>
            </a:xfrm>
          </p:grpSpPr>
          <p:pic>
            <p:nvPicPr>
              <p:cNvPr id="84" name="Picture 10" descr="Instana를 통한 Oracle Database 모니터링 및 성능 관리 | IBM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52334" y="5411815"/>
                <a:ext cx="1357625" cy="760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8" descr="MariaDB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30325" y="5429130"/>
                <a:ext cx="1304446" cy="7357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모서리가 둥근 직사각형 85"/>
              <p:cNvSpPr/>
              <p:nvPr/>
            </p:nvSpPr>
            <p:spPr>
              <a:xfrm>
                <a:off x="8777818" y="4999849"/>
                <a:ext cx="1999272" cy="1315227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9421207" y="6351439"/>
                <a:ext cx="889330" cy="318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b="1" dirty="0"/>
                  <a:t>Database</a:t>
                </a:r>
                <a:endParaRPr lang="ko-KR" altLang="en-US" sz="1500" b="1" dirty="0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8976542" y="5101947"/>
                <a:ext cx="1892411" cy="296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b="1" dirty="0" err="1"/>
                  <a:t>MariaDB</a:t>
                </a:r>
                <a:r>
                  <a:rPr lang="en-US" altLang="ko-KR" sz="1350" b="1" dirty="0"/>
                  <a:t>, Oracle DB</a:t>
                </a:r>
                <a:endParaRPr lang="ko-KR" altLang="en-US" sz="1350" b="1" dirty="0"/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5138140" y="3394389"/>
              <a:ext cx="3080220" cy="1652119"/>
              <a:chOff x="5975842" y="5206265"/>
              <a:chExt cx="3080220" cy="1652119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5975842" y="5206265"/>
                <a:ext cx="3080220" cy="1652119"/>
                <a:chOff x="3832951" y="4354324"/>
                <a:chExt cx="3923181" cy="2056801"/>
              </a:xfrm>
            </p:grpSpPr>
            <p:grpSp>
              <p:nvGrpSpPr>
                <p:cNvPr id="55" name="그룹 54"/>
                <p:cNvGrpSpPr/>
                <p:nvPr/>
              </p:nvGrpSpPr>
              <p:grpSpPr>
                <a:xfrm>
                  <a:off x="3832951" y="4354324"/>
                  <a:ext cx="3923181" cy="2056801"/>
                  <a:chOff x="-1154150" y="3340084"/>
                  <a:chExt cx="3421044" cy="2056801"/>
                </a:xfrm>
              </p:grpSpPr>
              <p:pic>
                <p:nvPicPr>
                  <p:cNvPr id="56" name="Picture 4" descr="post-thumbnail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4240"/>
                  <a:stretch/>
                </p:blipFill>
                <p:spPr bwMode="auto">
                  <a:xfrm>
                    <a:off x="1087510" y="3728291"/>
                    <a:ext cx="1119174" cy="102354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7" name="Picture 4" descr="post-thumbnail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17644" b="14240"/>
                  <a:stretch/>
                </p:blipFill>
                <p:spPr bwMode="auto">
                  <a:xfrm>
                    <a:off x="409822" y="3750234"/>
                    <a:ext cx="895756" cy="102354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-56419" y="5147828"/>
                    <a:ext cx="2323313" cy="2490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350" b="1" dirty="0"/>
                      <a:t>Backend Server</a:t>
                    </a:r>
                    <a:endParaRPr lang="ko-KR" altLang="en-US" sz="1350" b="1" dirty="0"/>
                  </a:p>
                </p:txBody>
              </p:sp>
              <p:sp>
                <p:nvSpPr>
                  <p:cNvPr id="59" name="모서리가 둥근 직사각형 58"/>
                  <p:cNvSpPr/>
                  <p:nvPr/>
                </p:nvSpPr>
                <p:spPr>
                  <a:xfrm>
                    <a:off x="-1154150" y="3340084"/>
                    <a:ext cx="3292403" cy="1756328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50"/>
                  </a:p>
                </p:txBody>
              </p: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649585" y="4685569"/>
                    <a:ext cx="825467" cy="2490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350" b="1" dirty="0"/>
                      <a:t>Server 1</a:t>
                    </a:r>
                    <a:endParaRPr lang="ko-KR" altLang="en-US" sz="1350" b="1" dirty="0"/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1337867" y="4658506"/>
                    <a:ext cx="849387" cy="2490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350" b="1" dirty="0"/>
                      <a:t>Server 2</a:t>
                    </a:r>
                    <a:endParaRPr lang="ko-KR" altLang="en-US" sz="1350" b="1" dirty="0"/>
                  </a:p>
                </p:txBody>
              </p:sp>
            </p:grpSp>
            <p:pic>
              <p:nvPicPr>
                <p:cNvPr id="62" name="그림 61"/>
                <p:cNvPicPr>
                  <a:picLocks noChangeAspect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256" y="5034172"/>
                  <a:ext cx="599390" cy="599390"/>
                </a:xfrm>
                <a:prstGeom prst="rect">
                  <a:avLst/>
                </a:prstGeom>
              </p:spPr>
            </p:pic>
            <p:sp>
              <p:nvSpPr>
                <p:cNvPr id="63" name="TextBox 62"/>
                <p:cNvSpPr txBox="1"/>
                <p:nvPr/>
              </p:nvSpPr>
              <p:spPr>
                <a:xfrm>
                  <a:off x="3870299" y="5728767"/>
                  <a:ext cx="1350243" cy="249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50" b="1" dirty="0"/>
                    <a:t>WAS </a:t>
                  </a:r>
                  <a:r>
                    <a:rPr lang="ko-KR" altLang="en-US" sz="1350" b="1" dirty="0" err="1"/>
                    <a:t>로드밸런서</a:t>
                  </a:r>
                  <a:endParaRPr lang="ko-KR" altLang="en-US" sz="1350" b="1" dirty="0"/>
                </a:p>
              </p:txBody>
            </p:sp>
            <p:cxnSp>
              <p:nvCxnSpPr>
                <p:cNvPr id="64" name="직선 화살표 연결선 63"/>
                <p:cNvCxnSpPr/>
                <p:nvPr/>
              </p:nvCxnSpPr>
              <p:spPr>
                <a:xfrm>
                  <a:off x="4975964" y="5363388"/>
                  <a:ext cx="745070" cy="1514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7" name="그림 116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618589" y="5300894"/>
                <a:ext cx="509340" cy="400903"/>
              </a:xfrm>
              <a:prstGeom prst="rect">
                <a:avLst/>
              </a:prstGeom>
            </p:spPr>
          </p:pic>
          <p:pic>
            <p:nvPicPr>
              <p:cNvPr id="123" name="Picture 4" descr="JAVA] 자바란?"/>
              <p:cNvPicPr>
                <a:picLocks noChangeAspect="1" noChangeArrowheads="1"/>
              </p:cNvPicPr>
              <p:nvPr/>
            </p:nvPicPr>
            <p:blipFill rotWithShape="1"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52" r="28746"/>
              <a:stretch/>
            </p:blipFill>
            <p:spPr bwMode="auto">
              <a:xfrm>
                <a:off x="6208963" y="5258354"/>
                <a:ext cx="397910" cy="451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4" name="TextBox 123"/>
              <p:cNvSpPr txBox="1"/>
              <p:nvPr/>
            </p:nvSpPr>
            <p:spPr>
              <a:xfrm>
                <a:off x="7123708" y="5359076"/>
                <a:ext cx="147826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/>
                  <a:t>Java, Spring Boot</a:t>
                </a:r>
                <a:endParaRPr lang="ko-KR" altLang="en-US" sz="1200" b="1" dirty="0"/>
              </a:p>
            </p:txBody>
          </p:sp>
        </p:grpSp>
        <p:grpSp>
          <p:nvGrpSpPr>
            <p:cNvPr id="1035" name="그룹 1034"/>
            <p:cNvGrpSpPr/>
            <p:nvPr/>
          </p:nvGrpSpPr>
          <p:grpSpPr>
            <a:xfrm>
              <a:off x="6759422" y="5386017"/>
              <a:ext cx="1667794" cy="1116945"/>
              <a:chOff x="7132369" y="5256322"/>
              <a:chExt cx="1667794" cy="1116945"/>
            </a:xfrm>
          </p:grpSpPr>
          <p:pic>
            <p:nvPicPr>
              <p:cNvPr id="111" name="Picture 4" descr="Kafka] Kafka란 - Azderica"/>
              <p:cNvPicPr>
                <a:picLocks noChangeAspect="1" noChangeArrowheads="1"/>
              </p:cNvPicPr>
              <p:nvPr/>
            </p:nvPicPr>
            <p:blipFill rotWithShape="1"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185" b="22877"/>
              <a:stretch/>
            </p:blipFill>
            <p:spPr bwMode="auto">
              <a:xfrm>
                <a:off x="7880199" y="5651194"/>
                <a:ext cx="769771" cy="399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그림 1029"/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62072" y="5577440"/>
                <a:ext cx="478508" cy="480809"/>
              </a:xfrm>
              <a:prstGeom prst="rect">
                <a:avLst/>
              </a:prstGeom>
            </p:spPr>
          </p:pic>
          <p:sp>
            <p:nvSpPr>
              <p:cNvPr id="150" name="모서리가 둥근 직사각형 149"/>
              <p:cNvSpPr/>
              <p:nvPr/>
            </p:nvSpPr>
            <p:spPr>
              <a:xfrm>
                <a:off x="7132369" y="5256322"/>
                <a:ext cx="1667794" cy="888558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7406806" y="5328887"/>
                <a:ext cx="106739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b="1" dirty="0" err="1"/>
                  <a:t>RabitMQ</a:t>
                </a:r>
                <a:r>
                  <a:rPr lang="en-US" altLang="ko-KR" sz="1350" b="1" dirty="0"/>
                  <a:t>, Kafka</a:t>
                </a:r>
                <a:endParaRPr lang="ko-KR" altLang="en-US" sz="1350" b="1" dirty="0"/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7414811" y="6157824"/>
                <a:ext cx="1197274" cy="215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b="1" dirty="0"/>
                  <a:t>Message Broker</a:t>
                </a:r>
                <a:endParaRPr lang="ko-KR" altLang="en-US" sz="1500" b="1" dirty="0"/>
              </a:p>
            </p:txBody>
          </p:sp>
        </p:grpSp>
        <p:grpSp>
          <p:nvGrpSpPr>
            <p:cNvPr id="1036" name="그룹 1035"/>
            <p:cNvGrpSpPr/>
            <p:nvPr/>
          </p:nvGrpSpPr>
          <p:grpSpPr>
            <a:xfrm>
              <a:off x="8919263" y="5380094"/>
              <a:ext cx="961774" cy="1104111"/>
              <a:chOff x="8654850" y="5392225"/>
              <a:chExt cx="961774" cy="1104111"/>
            </a:xfrm>
          </p:grpSpPr>
          <p:pic>
            <p:nvPicPr>
              <p:cNvPr id="1026" name="Picture 2" descr="https://blog.kakaocdn.net/dn/wiIgT/btsEeKdyGRb/sW24peLd6jycCzAJa9f2k0/img.png"/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95777" y="5646345"/>
                <a:ext cx="498442" cy="4984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4" name="모서리가 둥근 직사각형 153"/>
              <p:cNvSpPr/>
              <p:nvPr/>
            </p:nvSpPr>
            <p:spPr>
              <a:xfrm>
                <a:off x="8654850" y="5392225"/>
                <a:ext cx="936607" cy="842208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50"/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8895777" y="5441283"/>
                <a:ext cx="48753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b="1" dirty="0" err="1"/>
                  <a:t>Redis</a:t>
                </a:r>
                <a:endParaRPr lang="ko-KR" altLang="en-US" sz="1350" b="1" dirty="0"/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8874744" y="6280893"/>
                <a:ext cx="741880" cy="215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b="1" dirty="0"/>
                  <a:t>Cache</a:t>
                </a:r>
                <a:endParaRPr lang="ko-KR" altLang="en-US" sz="1500" b="1" dirty="0"/>
              </a:p>
            </p:txBody>
          </p:sp>
        </p:grpSp>
        <p:cxnSp>
          <p:nvCxnSpPr>
            <p:cNvPr id="159" name="직선 화살표 연결선 158"/>
            <p:cNvCxnSpPr/>
            <p:nvPr/>
          </p:nvCxnSpPr>
          <p:spPr>
            <a:xfrm flipH="1">
              <a:off x="7626743" y="4961046"/>
              <a:ext cx="6693" cy="2893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/>
            <p:nvPr/>
          </p:nvCxnSpPr>
          <p:spPr>
            <a:xfrm>
              <a:off x="8232411" y="4077453"/>
              <a:ext cx="2762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/>
            <p:cNvCxnSpPr/>
            <p:nvPr/>
          </p:nvCxnSpPr>
          <p:spPr>
            <a:xfrm>
              <a:off x="8168211" y="4776004"/>
              <a:ext cx="611540" cy="5034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/>
            <p:nvPr/>
          </p:nvCxnSpPr>
          <p:spPr>
            <a:xfrm flipV="1">
              <a:off x="9387566" y="4805156"/>
              <a:ext cx="0" cy="4743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/>
            <p:cNvCxnSpPr/>
            <p:nvPr/>
          </p:nvCxnSpPr>
          <p:spPr>
            <a:xfrm>
              <a:off x="8515391" y="5780889"/>
              <a:ext cx="2799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/>
            <p:cNvCxnSpPr/>
            <p:nvPr/>
          </p:nvCxnSpPr>
          <p:spPr>
            <a:xfrm flipV="1">
              <a:off x="8090901" y="4576639"/>
              <a:ext cx="549754" cy="7823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/>
            <p:nvPr/>
          </p:nvCxnSpPr>
          <p:spPr>
            <a:xfrm flipH="1" flipV="1">
              <a:off x="8508664" y="5945204"/>
              <a:ext cx="286661" cy="23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/>
            <p:nvPr/>
          </p:nvCxnSpPr>
          <p:spPr>
            <a:xfrm flipH="1">
              <a:off x="8244733" y="4712992"/>
              <a:ext cx="429752" cy="6272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9" name="직선 화살표 연결선 198"/>
          <p:cNvCxnSpPr/>
          <p:nvPr/>
        </p:nvCxnSpPr>
        <p:spPr>
          <a:xfrm flipH="1" flipV="1">
            <a:off x="9378031" y="3894204"/>
            <a:ext cx="531113" cy="1224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/>
          <p:nvPr/>
        </p:nvCxnSpPr>
        <p:spPr>
          <a:xfrm flipV="1">
            <a:off x="7362807" y="3882254"/>
            <a:ext cx="1889988" cy="18508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/>
          <p:cNvSpPr txBox="1"/>
          <p:nvPr/>
        </p:nvSpPr>
        <p:spPr>
          <a:xfrm>
            <a:off x="9788086" y="3977966"/>
            <a:ext cx="9713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로그 수집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7940576" y="3854034"/>
            <a:ext cx="9713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로그 수집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8947663" y="1918002"/>
            <a:ext cx="6661334" cy="2208705"/>
            <a:chOff x="5932876" y="1654498"/>
            <a:chExt cx="4440889" cy="1472470"/>
          </a:xfrm>
        </p:grpSpPr>
        <p:cxnSp>
          <p:nvCxnSpPr>
            <p:cNvPr id="226" name="직선 화살표 연결선 225"/>
            <p:cNvCxnSpPr/>
            <p:nvPr/>
          </p:nvCxnSpPr>
          <p:spPr>
            <a:xfrm>
              <a:off x="6904098" y="2241966"/>
              <a:ext cx="2762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/>
            <p:cNvSpPr txBox="1"/>
            <p:nvPr/>
          </p:nvSpPr>
          <p:spPr>
            <a:xfrm>
              <a:off x="6858473" y="1994062"/>
              <a:ext cx="343962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/>
                <a:t>Ship</a:t>
              </a:r>
              <a:endParaRPr lang="ko-KR" altLang="en-US" sz="900" b="1" dirty="0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5932876" y="1654498"/>
              <a:ext cx="4440889" cy="1472470"/>
              <a:chOff x="5932876" y="1654498"/>
              <a:chExt cx="4440889" cy="1472470"/>
            </a:xfrm>
          </p:grpSpPr>
          <p:grpSp>
            <p:nvGrpSpPr>
              <p:cNvPr id="1079" name="그룹 1078"/>
              <p:cNvGrpSpPr/>
              <p:nvPr/>
            </p:nvGrpSpPr>
            <p:grpSpPr>
              <a:xfrm>
                <a:off x="5932876" y="1654498"/>
                <a:ext cx="4393971" cy="1472470"/>
                <a:chOff x="5385399" y="1627680"/>
                <a:chExt cx="4393971" cy="1472470"/>
              </a:xfrm>
            </p:grpSpPr>
            <p:grpSp>
              <p:nvGrpSpPr>
                <p:cNvPr id="1064" name="그룹 1063"/>
                <p:cNvGrpSpPr/>
                <p:nvPr/>
              </p:nvGrpSpPr>
              <p:grpSpPr>
                <a:xfrm>
                  <a:off x="5385399" y="1627680"/>
                  <a:ext cx="894407" cy="926526"/>
                  <a:chOff x="6143041" y="1908172"/>
                  <a:chExt cx="894407" cy="926526"/>
                </a:xfrm>
              </p:grpSpPr>
              <p:pic>
                <p:nvPicPr>
                  <p:cNvPr id="195" name="Picture 4" descr="post-thumbnail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17644" b="14240"/>
                  <a:stretch/>
                </p:blipFill>
                <p:spPr bwMode="auto">
                  <a:xfrm>
                    <a:off x="6143041" y="1908172"/>
                    <a:ext cx="806516" cy="82216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63" name="Picture 10" descr="Le Filament / Ansible Roles / filebeat · GitLab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13"/>
                  <a:stretch/>
                </p:blipFill>
                <p:spPr bwMode="auto">
                  <a:xfrm>
                    <a:off x="6667882" y="2348357"/>
                    <a:ext cx="369566" cy="48634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98" name="모서리가 둥근 직사각형 197"/>
                <p:cNvSpPr/>
                <p:nvPr/>
              </p:nvSpPr>
              <p:spPr>
                <a:xfrm>
                  <a:off x="5504479" y="1772466"/>
                  <a:ext cx="4274891" cy="1061134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50"/>
                </a:p>
              </p:txBody>
            </p:sp>
            <p:sp>
              <p:nvSpPr>
                <p:cNvPr id="218" name="TextBox 217"/>
                <p:cNvSpPr txBox="1"/>
                <p:nvPr/>
              </p:nvSpPr>
              <p:spPr>
                <a:xfrm>
                  <a:off x="5633657" y="2555069"/>
                  <a:ext cx="743229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50" b="1" dirty="0" err="1"/>
                    <a:t>Filebeat</a:t>
                  </a:r>
                  <a:endParaRPr lang="ko-KR" altLang="en-US" sz="1350" b="1" dirty="0"/>
                </a:p>
              </p:txBody>
            </p:sp>
            <p:sp>
              <p:nvSpPr>
                <p:cNvPr id="219" name="TextBox 218"/>
                <p:cNvSpPr txBox="1"/>
                <p:nvPr/>
              </p:nvSpPr>
              <p:spPr>
                <a:xfrm>
                  <a:off x="7287343" y="2900095"/>
                  <a:ext cx="2091851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50" b="1" dirty="0"/>
                    <a:t>Monitoring</a:t>
                  </a:r>
                  <a:endParaRPr lang="ko-KR" altLang="en-US" sz="1350" b="1" dirty="0"/>
                </a:p>
              </p:txBody>
            </p:sp>
          </p:grpSp>
          <p:pic>
            <p:nvPicPr>
              <p:cNvPr id="1087" name="그림 1086"/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2161" y="1982292"/>
                <a:ext cx="507453" cy="582631"/>
              </a:xfrm>
              <a:prstGeom prst="rect">
                <a:avLst/>
              </a:prstGeom>
            </p:spPr>
          </p:pic>
          <p:sp>
            <p:nvSpPr>
              <p:cNvPr id="231" name="TextBox 230"/>
              <p:cNvSpPr txBox="1"/>
              <p:nvPr/>
            </p:nvSpPr>
            <p:spPr>
              <a:xfrm>
                <a:off x="7334162" y="2582644"/>
                <a:ext cx="7432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b="1" dirty="0" err="1"/>
                  <a:t>Logstash</a:t>
                </a:r>
                <a:endParaRPr lang="en-US" altLang="ko-KR" sz="1350" b="1" dirty="0"/>
              </a:p>
              <a:p>
                <a:endParaRPr lang="ko-KR" altLang="en-US" sz="1350" b="1" dirty="0"/>
              </a:p>
            </p:txBody>
          </p:sp>
          <p:cxnSp>
            <p:nvCxnSpPr>
              <p:cNvPr id="232" name="직선 화살표 연결선 231"/>
              <p:cNvCxnSpPr/>
              <p:nvPr/>
            </p:nvCxnSpPr>
            <p:spPr>
              <a:xfrm>
                <a:off x="7985372" y="2241966"/>
                <a:ext cx="27625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8" name="Picture 18" descr="Elasticsearch REST API 사용하기(인덱스, 도큐먼트 CRUD)"/>
              <p:cNvPicPr>
                <a:picLocks noChangeAspect="1"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92018" y="1981362"/>
                <a:ext cx="635847" cy="6358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4" name="TextBox 233"/>
              <p:cNvSpPr txBox="1"/>
              <p:nvPr/>
            </p:nvSpPr>
            <p:spPr>
              <a:xfrm>
                <a:off x="8267664" y="2575095"/>
                <a:ext cx="88455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b="1" dirty="0" err="1"/>
                  <a:t>Elasticsearch</a:t>
                </a:r>
                <a:endParaRPr lang="en-US" altLang="ko-KR" sz="1350" b="1" dirty="0"/>
              </a:p>
            </p:txBody>
          </p:sp>
          <p:pic>
            <p:nvPicPr>
              <p:cNvPr id="139" name="Picture 28" descr="Kibana – Digital.ai"/>
              <p:cNvPicPr>
                <a:picLocks noChangeAspect="1" noChangeArrowheads="1"/>
              </p:cNvPicPr>
              <p:nvPr/>
            </p:nvPicPr>
            <p:blipFill rotWithShape="1"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928"/>
              <a:stretch/>
            </p:blipFill>
            <p:spPr bwMode="auto">
              <a:xfrm>
                <a:off x="9330559" y="1917308"/>
                <a:ext cx="793855" cy="683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40" name="직선 화살표 연결선 239"/>
              <p:cNvCxnSpPr/>
              <p:nvPr/>
            </p:nvCxnSpPr>
            <p:spPr>
              <a:xfrm>
                <a:off x="9077701" y="2279319"/>
                <a:ext cx="27625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1" name="TextBox 240"/>
              <p:cNvSpPr txBox="1"/>
              <p:nvPr/>
            </p:nvSpPr>
            <p:spPr>
              <a:xfrm>
                <a:off x="9489211" y="2578831"/>
                <a:ext cx="88455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b="1" dirty="0" err="1"/>
                  <a:t>Kibana</a:t>
                </a:r>
                <a:endParaRPr lang="en-US" altLang="ko-KR" sz="1350" b="1" dirty="0"/>
              </a:p>
            </p:txBody>
          </p:sp>
          <p:sp>
            <p:nvSpPr>
              <p:cNvPr id="243" name="TextBox 242"/>
              <p:cNvSpPr txBox="1"/>
              <p:nvPr/>
            </p:nvSpPr>
            <p:spPr>
              <a:xfrm>
                <a:off x="7660183" y="1990805"/>
                <a:ext cx="879555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/>
                  <a:t>Parse &amp; Transform</a:t>
                </a:r>
                <a:endParaRPr lang="ko-KR" altLang="en-US" sz="900" b="1" dirty="0"/>
              </a:p>
            </p:txBody>
          </p:sp>
          <p:sp>
            <p:nvSpPr>
              <p:cNvPr id="244" name="TextBox 243"/>
              <p:cNvSpPr txBox="1"/>
              <p:nvPr/>
            </p:nvSpPr>
            <p:spPr>
              <a:xfrm>
                <a:off x="8955407" y="1963814"/>
                <a:ext cx="549395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/>
                  <a:t>Visualize</a:t>
                </a:r>
                <a:endParaRPr lang="ko-KR" altLang="en-US" sz="900" b="1" dirty="0"/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4201" y="324467"/>
            <a:ext cx="4586928" cy="1086002"/>
          </a:xfrm>
          <a:prstGeom prst="rect">
            <a:avLst/>
          </a:prstGeom>
        </p:spPr>
      </p:pic>
      <p:sp>
        <p:nvSpPr>
          <p:cNvPr id="138" name="텍스트 개체 틀 18">
            <a:extLst>
              <a:ext uri="{FF2B5EF4-FFF2-40B4-BE49-F238E27FC236}">
                <a16:creationId xmlns:a16="http://schemas.microsoft.com/office/drawing/2014/main" id="{BB05CB5B-6F10-6583-4A8E-695DC43C65E8}"/>
              </a:ext>
            </a:extLst>
          </p:cNvPr>
          <p:cNvSpPr txBox="1">
            <a:spLocks/>
          </p:cNvSpPr>
          <p:nvPr/>
        </p:nvSpPr>
        <p:spPr>
          <a:xfrm>
            <a:off x="15819568" y="1258432"/>
            <a:ext cx="2138106" cy="461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 smtClean="0"/>
              <a:t>통합 마이그레이션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8311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1">
            <a:extLst>
              <a:ext uri="{FF2B5EF4-FFF2-40B4-BE49-F238E27FC236}">
                <a16:creationId xmlns:a16="http://schemas.microsoft.com/office/drawing/2014/main" id="{6CFD49FD-F8BE-F174-FBB2-D05442C95EA8}"/>
              </a:ext>
            </a:extLst>
          </p:cNvPr>
          <p:cNvSpPr txBox="1">
            <a:spLocks/>
          </p:cNvSpPr>
          <p:nvPr/>
        </p:nvSpPr>
        <p:spPr>
          <a:xfrm>
            <a:off x="415451" y="285195"/>
            <a:ext cx="4766149" cy="8417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50" b="1" dirty="0" smtClean="0"/>
              <a:t>웹 프로젝트</a:t>
            </a:r>
            <a:r>
              <a:rPr lang="en-US" altLang="ko-KR" sz="4050" b="1" dirty="0" smtClean="0"/>
              <a:t> </a:t>
            </a:r>
            <a:r>
              <a:rPr lang="ko-KR" altLang="en-US" sz="4050" b="1" dirty="0" smtClean="0"/>
              <a:t>개선</a:t>
            </a:r>
            <a:r>
              <a:rPr lang="en-US" altLang="ko-KR" sz="4050" b="1" dirty="0" smtClean="0"/>
              <a:t>2</a:t>
            </a:r>
            <a:endParaRPr lang="ko-KR" altLang="en-US" sz="4050" b="1" dirty="0"/>
          </a:p>
        </p:txBody>
      </p:sp>
      <p:sp>
        <p:nvSpPr>
          <p:cNvPr id="63" name="텍스트 개체 틀 18">
            <a:extLst>
              <a:ext uri="{FF2B5EF4-FFF2-40B4-BE49-F238E27FC236}">
                <a16:creationId xmlns:a16="http://schemas.microsoft.com/office/drawing/2014/main" id="{BB05CB5B-6F10-6583-4A8E-695DC43C65E8}"/>
              </a:ext>
            </a:extLst>
          </p:cNvPr>
          <p:cNvSpPr txBox="1">
            <a:spLocks/>
          </p:cNvSpPr>
          <p:nvPr/>
        </p:nvSpPr>
        <p:spPr>
          <a:xfrm>
            <a:off x="232502" y="1024133"/>
            <a:ext cx="5776239" cy="461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/>
              <a:t>기술 스택 현대화</a:t>
            </a:r>
            <a:endParaRPr lang="ko-KR" altLang="en-US" sz="1650" b="1" dirty="0"/>
          </a:p>
        </p:txBody>
      </p:sp>
      <p:grpSp>
        <p:nvGrpSpPr>
          <p:cNvPr id="64" name="그룹 63"/>
          <p:cNvGrpSpPr/>
          <p:nvPr/>
        </p:nvGrpSpPr>
        <p:grpSpPr>
          <a:xfrm>
            <a:off x="8534400" y="1024133"/>
            <a:ext cx="6503232" cy="3543659"/>
            <a:chOff x="6669796" y="1204644"/>
            <a:chExt cx="6665203" cy="3481656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DF4BC2DD-442B-4A12-9F98-5939C78C0D60}"/>
                </a:ext>
              </a:extLst>
            </p:cNvPr>
            <p:cNvSpPr/>
            <p:nvPr/>
          </p:nvSpPr>
          <p:spPr bwMode="auto">
            <a:xfrm>
              <a:off x="6669796" y="1204644"/>
              <a:ext cx="6665203" cy="3481656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 sz="2025">
                <a:ln>
                  <a:solidFill>
                    <a:srgbClr val="FF0000"/>
                  </a:solidFill>
                </a:ln>
              </a:endParaRPr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658" b="14057"/>
            <a:stretch/>
          </p:blipFill>
          <p:spPr>
            <a:xfrm>
              <a:off x="6840097" y="1314988"/>
              <a:ext cx="6324600" cy="3260968"/>
            </a:xfrm>
            <a:prstGeom prst="rect">
              <a:avLst/>
            </a:prstGeom>
          </p:spPr>
        </p:pic>
      </p:grpSp>
      <p:sp>
        <p:nvSpPr>
          <p:cNvPr id="68" name="오른쪽 화살표 67"/>
          <p:cNvSpPr/>
          <p:nvPr/>
        </p:nvSpPr>
        <p:spPr>
          <a:xfrm rot="5400000">
            <a:off x="11735269" y="4788893"/>
            <a:ext cx="441284" cy="3959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8485215" y="5786658"/>
            <a:ext cx="6624968" cy="3962400"/>
            <a:chOff x="9791700" y="2158757"/>
            <a:chExt cx="7239000" cy="4267200"/>
          </a:xfrm>
        </p:grpSpPr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58400" y="2300916"/>
              <a:ext cx="6781800" cy="3982882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F4BC2DD-442B-4A12-9F98-5939C78C0D60}"/>
                </a:ext>
              </a:extLst>
            </p:cNvPr>
            <p:cNvSpPr/>
            <p:nvPr/>
          </p:nvSpPr>
          <p:spPr bwMode="auto">
            <a:xfrm>
              <a:off x="9791700" y="2158757"/>
              <a:ext cx="7239000" cy="426720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 sz="2025">
                <a:ln>
                  <a:solidFill>
                    <a:srgbClr val="FF0000"/>
                  </a:solidFill>
                </a:ln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8485215" y="550102"/>
            <a:ext cx="2619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모놀리식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JSP </a:t>
            </a:r>
            <a:endParaRPr lang="ko-KR" altLang="en-US" sz="16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332032" y="5382102"/>
            <a:ext cx="2619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마이크로서비스 </a:t>
            </a:r>
            <a:endParaRPr lang="ko-KR" altLang="en-US" sz="1650" b="1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0183" y="1024133"/>
            <a:ext cx="1996762" cy="1053666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740" y="5772942"/>
            <a:ext cx="1048408" cy="825206"/>
          </a:xfrm>
          <a:prstGeom prst="rect">
            <a:avLst/>
          </a:prstGeom>
        </p:spPr>
      </p:pic>
      <p:pic>
        <p:nvPicPr>
          <p:cNvPr id="75" name="Picture 14" descr="All Aboard the ExpressJS | jonclawson.com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0" r="17933"/>
          <a:stretch/>
        </p:blipFill>
        <p:spPr bwMode="auto">
          <a:xfrm>
            <a:off x="15623980" y="7769382"/>
            <a:ext cx="969168" cy="98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2" descr="https://velog.velcdn.com/images/xung99/post/b7598724-ddbe-4e66-bc80-3243a3b5d799/imag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2350" y="6678659"/>
            <a:ext cx="1194237" cy="109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https://blog.kakaocdn.net/dn/wiIgT/btsEeKdyGRb/sW24peLd6jycCzAJa9f2k0/im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4460" y="8841570"/>
            <a:ext cx="912060" cy="9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구글애널리틱스로고이미지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6890" y="8808739"/>
            <a:ext cx="1345128" cy="101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6" descr="nginx의 기본적인 설정들을 알아보자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3613" y="7572575"/>
            <a:ext cx="2011682" cy="138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그림 409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8384" y="1805058"/>
            <a:ext cx="4949189" cy="3967884"/>
          </a:xfrm>
          <a:prstGeom prst="rect">
            <a:avLst/>
          </a:prstGeom>
        </p:spPr>
      </p:pic>
      <p:pic>
        <p:nvPicPr>
          <p:cNvPr id="4101" name="그림 410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9987" y="5918663"/>
            <a:ext cx="6096000" cy="363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9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1">
            <a:extLst>
              <a:ext uri="{FF2B5EF4-FFF2-40B4-BE49-F238E27FC236}">
                <a16:creationId xmlns:a16="http://schemas.microsoft.com/office/drawing/2014/main" id="{6CFD49FD-F8BE-F174-FBB2-D05442C95EA8}"/>
              </a:ext>
            </a:extLst>
          </p:cNvPr>
          <p:cNvSpPr txBox="1">
            <a:spLocks/>
          </p:cNvSpPr>
          <p:nvPr/>
        </p:nvSpPr>
        <p:spPr>
          <a:xfrm>
            <a:off x="415451" y="285195"/>
            <a:ext cx="4766149" cy="8417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50" b="1" dirty="0" smtClean="0"/>
              <a:t>웹 프로젝트</a:t>
            </a:r>
            <a:r>
              <a:rPr lang="en-US" altLang="ko-KR" sz="4050" b="1" dirty="0" smtClean="0"/>
              <a:t> </a:t>
            </a:r>
            <a:r>
              <a:rPr lang="ko-KR" altLang="en-US" sz="4050" b="1" dirty="0" smtClean="0"/>
              <a:t>개선</a:t>
            </a:r>
            <a:r>
              <a:rPr lang="en-US" altLang="ko-KR" sz="4050" b="1" dirty="0"/>
              <a:t>3</a:t>
            </a:r>
            <a:endParaRPr lang="ko-KR" altLang="en-US" sz="4050" b="1" dirty="0"/>
          </a:p>
        </p:txBody>
      </p:sp>
      <p:sp>
        <p:nvSpPr>
          <p:cNvPr id="63" name="텍스트 개체 틀 18">
            <a:extLst>
              <a:ext uri="{FF2B5EF4-FFF2-40B4-BE49-F238E27FC236}">
                <a16:creationId xmlns:a16="http://schemas.microsoft.com/office/drawing/2014/main" id="{BB05CB5B-6F10-6583-4A8E-695DC43C65E8}"/>
              </a:ext>
            </a:extLst>
          </p:cNvPr>
          <p:cNvSpPr txBox="1">
            <a:spLocks/>
          </p:cNvSpPr>
          <p:nvPr/>
        </p:nvSpPr>
        <p:spPr>
          <a:xfrm>
            <a:off x="232502" y="1024133"/>
            <a:ext cx="5776239" cy="461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/>
              <a:t>관리자 사이트 </a:t>
            </a:r>
            <a:r>
              <a:rPr lang="ko-KR" altLang="en-US" sz="1800" b="1" dirty="0" smtClean="0"/>
              <a:t>신규 개발</a:t>
            </a:r>
            <a:endParaRPr lang="ko-KR" altLang="en-US" sz="1650" b="1" dirty="0"/>
          </a:p>
        </p:txBody>
      </p:sp>
      <p:grpSp>
        <p:nvGrpSpPr>
          <p:cNvPr id="64" name="그룹 63"/>
          <p:cNvGrpSpPr/>
          <p:nvPr/>
        </p:nvGrpSpPr>
        <p:grpSpPr>
          <a:xfrm>
            <a:off x="8534400" y="1024133"/>
            <a:ext cx="6503232" cy="3543659"/>
            <a:chOff x="6669796" y="1204644"/>
            <a:chExt cx="6665203" cy="3481656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DF4BC2DD-442B-4A12-9F98-5939C78C0D60}"/>
                </a:ext>
              </a:extLst>
            </p:cNvPr>
            <p:cNvSpPr/>
            <p:nvPr/>
          </p:nvSpPr>
          <p:spPr bwMode="auto">
            <a:xfrm>
              <a:off x="6669796" y="1204644"/>
              <a:ext cx="6665203" cy="3481656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 sz="2025">
                <a:ln>
                  <a:solidFill>
                    <a:srgbClr val="FF0000"/>
                  </a:solidFill>
                </a:ln>
              </a:endParaRPr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658" b="14057"/>
            <a:stretch/>
          </p:blipFill>
          <p:spPr>
            <a:xfrm>
              <a:off x="6840097" y="1314988"/>
              <a:ext cx="6324600" cy="3260968"/>
            </a:xfrm>
            <a:prstGeom prst="rect">
              <a:avLst/>
            </a:prstGeom>
          </p:spPr>
        </p:pic>
      </p:grpSp>
      <p:sp>
        <p:nvSpPr>
          <p:cNvPr id="68" name="오른쪽 화살표 67"/>
          <p:cNvSpPr/>
          <p:nvPr/>
        </p:nvSpPr>
        <p:spPr>
          <a:xfrm rot="5400000">
            <a:off x="11735269" y="4953470"/>
            <a:ext cx="441284" cy="3959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F4BC2DD-442B-4A12-9F98-5939C78C0D60}"/>
              </a:ext>
            </a:extLst>
          </p:cNvPr>
          <p:cNvSpPr/>
          <p:nvPr/>
        </p:nvSpPr>
        <p:spPr bwMode="auto">
          <a:xfrm>
            <a:off x="8485215" y="5786658"/>
            <a:ext cx="6624968" cy="39624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2025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485215" y="550102"/>
            <a:ext cx="2619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모놀리식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JSP </a:t>
            </a:r>
            <a:endParaRPr lang="ko-KR" altLang="en-US" sz="16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332032" y="5382102"/>
            <a:ext cx="2619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마이크로서비스 </a:t>
            </a:r>
            <a:endParaRPr lang="ko-KR" altLang="en-US" sz="1650" b="1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0183" y="1024133"/>
            <a:ext cx="1996762" cy="1053666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740" y="5772942"/>
            <a:ext cx="1048408" cy="825206"/>
          </a:xfrm>
          <a:prstGeom prst="rect">
            <a:avLst/>
          </a:prstGeom>
        </p:spPr>
      </p:pic>
      <p:pic>
        <p:nvPicPr>
          <p:cNvPr id="77" name="Picture 2" descr="https://blog.kakaocdn.net/dn/wiIgT/btsEeKdyGRb/sW24peLd6jycCzAJa9f2k0/im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4460" y="8841570"/>
            <a:ext cx="912060" cy="9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6" descr="nginx의 기본적인 설정들을 알아보자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1558" y="8606084"/>
            <a:ext cx="2011682" cy="138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2475" y="5900143"/>
            <a:ext cx="5708646" cy="3723891"/>
          </a:xfrm>
          <a:prstGeom prst="rect">
            <a:avLst/>
          </a:prstGeom>
        </p:spPr>
      </p:pic>
      <p:pic>
        <p:nvPicPr>
          <p:cNvPr id="23" name="Picture 2" descr="https://miro.medium.com/v2/resize:fit:650/1*oAwGDARfOzWoZnq1Rhing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971" y="7762089"/>
            <a:ext cx="1755630" cy="100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1904" y="6676770"/>
            <a:ext cx="1053369" cy="95205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744" y="7762089"/>
            <a:ext cx="1088856" cy="9520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1208" y="5021932"/>
            <a:ext cx="6723319" cy="41555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3176" y="2449758"/>
            <a:ext cx="4191000" cy="23164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2701" y="1697331"/>
            <a:ext cx="4451949" cy="312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9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BB05CB5B-6F10-6583-4A8E-695DC43C65E8}"/>
              </a:ext>
            </a:extLst>
          </p:cNvPr>
          <p:cNvSpPr txBox="1">
            <a:spLocks/>
          </p:cNvSpPr>
          <p:nvPr/>
        </p:nvSpPr>
        <p:spPr>
          <a:xfrm>
            <a:off x="232502" y="1024133"/>
            <a:ext cx="5776239" cy="461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50" b="1" dirty="0" smtClean="0"/>
              <a:t>24</a:t>
            </a:r>
            <a:r>
              <a:rPr lang="ko-KR" altLang="en-US" sz="1650" b="1" dirty="0" smtClean="0"/>
              <a:t>년 선거 대비 이미지 서버 추가</a:t>
            </a:r>
            <a:endParaRPr lang="ko-KR" altLang="en-US" sz="165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6CFD49FD-F8BE-F174-FBB2-D05442C95EA8}"/>
              </a:ext>
            </a:extLst>
          </p:cNvPr>
          <p:cNvSpPr txBox="1">
            <a:spLocks/>
          </p:cNvSpPr>
          <p:nvPr/>
        </p:nvSpPr>
        <p:spPr>
          <a:xfrm>
            <a:off x="415451" y="370539"/>
            <a:ext cx="4385149" cy="8417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 smtClean="0"/>
              <a:t>이미지 서버 </a:t>
            </a:r>
            <a:r>
              <a:rPr lang="ko-KR" altLang="en-US" sz="4050" b="1" dirty="0" smtClean="0"/>
              <a:t>개선 </a:t>
            </a:r>
            <a:endParaRPr lang="ko-KR" altLang="en-US" sz="4050" b="1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799" y="1743129"/>
            <a:ext cx="8670465" cy="7893637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8534400" y="1485900"/>
            <a:ext cx="8991600" cy="8381999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직사각형 33"/>
          <p:cNvSpPr/>
          <p:nvPr/>
        </p:nvSpPr>
        <p:spPr>
          <a:xfrm>
            <a:off x="9372600" y="741127"/>
            <a:ext cx="1032349" cy="47113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추가</a:t>
            </a:r>
            <a:endParaRPr lang="ko-KR" altLang="en-US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15" y="559710"/>
            <a:ext cx="1219370" cy="13051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319551"/>
            <a:ext cx="4537286" cy="23217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4914900"/>
            <a:ext cx="4717712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7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BB05CB5B-6F10-6583-4A8E-695DC43C65E8}"/>
              </a:ext>
            </a:extLst>
          </p:cNvPr>
          <p:cNvSpPr txBox="1">
            <a:spLocks/>
          </p:cNvSpPr>
          <p:nvPr/>
        </p:nvSpPr>
        <p:spPr>
          <a:xfrm>
            <a:off x="232502" y="1024133"/>
            <a:ext cx="5776239" cy="461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50" dirty="0" smtClean="0"/>
              <a:t>Nginx  VIP </a:t>
            </a:r>
            <a:r>
              <a:rPr lang="ko-KR" altLang="en-US" sz="1650" dirty="0" err="1" smtClean="0"/>
              <a:t>로드밸런서</a:t>
            </a:r>
            <a:r>
              <a:rPr lang="ko-KR" altLang="en-US" sz="1650" dirty="0" smtClean="0"/>
              <a:t> 개선</a:t>
            </a:r>
            <a:endParaRPr lang="ko-KR" altLang="en-US" sz="165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6CFD49FD-F8BE-F174-FBB2-D05442C95EA8}"/>
              </a:ext>
            </a:extLst>
          </p:cNvPr>
          <p:cNvSpPr txBox="1">
            <a:spLocks/>
          </p:cNvSpPr>
          <p:nvPr/>
        </p:nvSpPr>
        <p:spPr>
          <a:xfrm>
            <a:off x="415451" y="370539"/>
            <a:ext cx="4385149" cy="8417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 err="1" smtClean="0"/>
              <a:t>로드밸런서</a:t>
            </a:r>
            <a:r>
              <a:rPr lang="ko-KR" altLang="en-US" sz="4000" b="1" dirty="0" smtClean="0"/>
              <a:t> </a:t>
            </a:r>
            <a:r>
              <a:rPr lang="ko-KR" altLang="en-US" sz="4050" b="1" dirty="0" smtClean="0"/>
              <a:t>개선 </a:t>
            </a:r>
            <a:endParaRPr lang="ko-KR" altLang="en-US" sz="4050" b="1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948" y="5143500"/>
            <a:ext cx="5006237" cy="332245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948" y="2494811"/>
            <a:ext cx="4906989" cy="2314092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8153400" y="799021"/>
            <a:ext cx="8735232" cy="8401664"/>
            <a:chOff x="8550349" y="983646"/>
            <a:chExt cx="8735232" cy="840166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0349" y="1408979"/>
              <a:ext cx="8735232" cy="3431283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06600" y="2276655"/>
              <a:ext cx="838200" cy="1790056"/>
            </a:xfrm>
            <a:prstGeom prst="rect">
              <a:avLst/>
            </a:prstGeom>
          </p:spPr>
        </p:pic>
        <p:sp>
          <p:nvSpPr>
            <p:cNvPr id="45" name="오른쪽 화살표 44"/>
            <p:cNvSpPr/>
            <p:nvPr/>
          </p:nvSpPr>
          <p:spPr>
            <a:xfrm rot="5400000">
              <a:off x="12697323" y="5105870"/>
              <a:ext cx="441284" cy="39597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647402" y="983646"/>
              <a:ext cx="2619564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/>
                <a:t>기존</a:t>
              </a:r>
              <a:endParaRPr lang="ko-KR" altLang="en-US" sz="1650" b="1" dirty="0"/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8650450" y="5506913"/>
              <a:ext cx="8437145" cy="3878397"/>
              <a:chOff x="8501406" y="5143141"/>
              <a:chExt cx="8437145" cy="3878397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01406" y="5514533"/>
                <a:ext cx="8437145" cy="3429000"/>
              </a:xfrm>
              <a:prstGeom prst="rect">
                <a:avLst/>
              </a:prstGeom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8501406" y="5143141"/>
                <a:ext cx="2619564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 smtClean="0"/>
                  <a:t>변경</a:t>
                </a:r>
                <a:endParaRPr lang="ko-KR" altLang="en-US" sz="1650" b="1" dirty="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2192000" y="6362700"/>
                <a:ext cx="1219200" cy="190499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2285425" y="8550402"/>
                <a:ext cx="1032349" cy="47113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/>
                  <a:t>추가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191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684" r="3120"/>
          <a:stretch/>
        </p:blipFill>
        <p:spPr>
          <a:xfrm>
            <a:off x="12115800" y="1865858"/>
            <a:ext cx="5145024" cy="7467600"/>
          </a:xfrm>
          <a:prstGeom prst="rect">
            <a:avLst/>
          </a:prstGeom>
        </p:spPr>
      </p:pic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BB05CB5B-6F10-6583-4A8E-695DC43C65E8}"/>
              </a:ext>
            </a:extLst>
          </p:cNvPr>
          <p:cNvSpPr txBox="1">
            <a:spLocks/>
          </p:cNvSpPr>
          <p:nvPr/>
        </p:nvSpPr>
        <p:spPr>
          <a:xfrm>
            <a:off x="232502" y="1024133"/>
            <a:ext cx="5776239" cy="461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50" dirty="0"/>
              <a:t>58</a:t>
            </a:r>
            <a:r>
              <a:rPr lang="ko-KR" altLang="en-US" sz="1650" dirty="0"/>
              <a:t>개 컬럼에서 </a:t>
            </a:r>
            <a:r>
              <a:rPr lang="en-US" altLang="ko-KR" sz="1650" dirty="0"/>
              <a:t>26</a:t>
            </a:r>
            <a:r>
              <a:rPr lang="ko-KR" altLang="en-US" sz="1650" dirty="0"/>
              <a:t>개 </a:t>
            </a:r>
            <a:r>
              <a:rPr lang="en-US" altLang="ko-KR" sz="1650" dirty="0"/>
              <a:t>+ JSON </a:t>
            </a:r>
            <a:r>
              <a:rPr lang="ko-KR" altLang="en-US" sz="1650" dirty="0"/>
              <a:t>구조로 전환</a:t>
            </a:r>
            <a:endParaRPr lang="ko-KR" altLang="en-US" sz="165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6CFD49FD-F8BE-F174-FBB2-D05442C95EA8}"/>
              </a:ext>
            </a:extLst>
          </p:cNvPr>
          <p:cNvSpPr txBox="1">
            <a:spLocks/>
          </p:cNvSpPr>
          <p:nvPr/>
        </p:nvSpPr>
        <p:spPr>
          <a:xfrm>
            <a:off x="415451" y="370539"/>
            <a:ext cx="16653349" cy="8417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 err="1"/>
              <a:t>메세지</a:t>
            </a:r>
            <a:r>
              <a:rPr lang="ko-KR" altLang="en-US" sz="4000" b="1" dirty="0"/>
              <a:t> 발송 </a:t>
            </a:r>
            <a:r>
              <a:rPr lang="en-US" altLang="ko-KR" sz="4000" b="1" dirty="0"/>
              <a:t>Agent 2.0 </a:t>
            </a:r>
            <a:r>
              <a:rPr lang="ko-KR" altLang="en-US" sz="4000" b="1" dirty="0" smtClean="0"/>
              <a:t>개선사항１</a:t>
            </a:r>
            <a:endParaRPr lang="ko-KR" altLang="en-US" sz="4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449" y="1820463"/>
            <a:ext cx="5334000" cy="7558390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10721128" y="5094597"/>
            <a:ext cx="882993" cy="45574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4212823" y="9691405"/>
            <a:ext cx="2619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변경된 구조</a:t>
            </a:r>
            <a:endParaRPr lang="ko-KR" altLang="en-US" sz="16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050023" y="9742068"/>
            <a:ext cx="2619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기존 구조 </a:t>
            </a:r>
            <a:endParaRPr lang="ko-KR" altLang="en-US" sz="1650" b="1" dirty="0"/>
          </a:p>
        </p:txBody>
      </p:sp>
      <p:grpSp>
        <p:nvGrpSpPr>
          <p:cNvPr id="15" name="그룹 14"/>
          <p:cNvGrpSpPr/>
          <p:nvPr/>
        </p:nvGrpSpPr>
        <p:grpSpPr>
          <a:xfrm>
            <a:off x="9067800" y="5550340"/>
            <a:ext cx="4136368" cy="1728284"/>
            <a:chOff x="14325601" y="7153964"/>
            <a:chExt cx="3896269" cy="142894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25601" y="7153964"/>
              <a:ext cx="3896269" cy="14289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3" name="직사각형 12"/>
            <p:cNvSpPr/>
            <p:nvPr/>
          </p:nvSpPr>
          <p:spPr>
            <a:xfrm>
              <a:off x="14478000" y="7277100"/>
              <a:ext cx="279897" cy="2009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837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1638300"/>
            <a:ext cx="3435867" cy="5181600"/>
          </a:xfrm>
          <a:prstGeom prst="rect">
            <a:avLst/>
          </a:prstGeom>
        </p:spPr>
      </p:pic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BB05CB5B-6F10-6583-4A8E-695DC43C65E8}"/>
              </a:ext>
            </a:extLst>
          </p:cNvPr>
          <p:cNvSpPr txBox="1">
            <a:spLocks/>
          </p:cNvSpPr>
          <p:nvPr/>
        </p:nvSpPr>
        <p:spPr>
          <a:xfrm>
            <a:off x="232502" y="1024133"/>
            <a:ext cx="5776239" cy="461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50" dirty="0"/>
              <a:t>58</a:t>
            </a:r>
            <a:r>
              <a:rPr lang="ko-KR" altLang="en-US" sz="1650" dirty="0"/>
              <a:t>개 컬럼에서 </a:t>
            </a:r>
            <a:r>
              <a:rPr lang="en-US" altLang="ko-KR" sz="1650" dirty="0"/>
              <a:t>26</a:t>
            </a:r>
            <a:r>
              <a:rPr lang="ko-KR" altLang="en-US" sz="1650" dirty="0"/>
              <a:t>개 </a:t>
            </a:r>
            <a:r>
              <a:rPr lang="en-US" altLang="ko-KR" sz="1650" dirty="0"/>
              <a:t>+ JSON </a:t>
            </a:r>
            <a:r>
              <a:rPr lang="ko-KR" altLang="en-US" sz="1650" dirty="0"/>
              <a:t>구조로 전환</a:t>
            </a:r>
            <a:endParaRPr lang="ko-KR" altLang="en-US" sz="165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6CFD49FD-F8BE-F174-FBB2-D05442C95EA8}"/>
              </a:ext>
            </a:extLst>
          </p:cNvPr>
          <p:cNvSpPr txBox="1">
            <a:spLocks/>
          </p:cNvSpPr>
          <p:nvPr/>
        </p:nvSpPr>
        <p:spPr>
          <a:xfrm>
            <a:off x="415451" y="370539"/>
            <a:ext cx="16653349" cy="8417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 err="1"/>
              <a:t>메세지</a:t>
            </a:r>
            <a:r>
              <a:rPr lang="ko-KR" altLang="en-US" sz="4000" b="1" dirty="0"/>
              <a:t> 발송 </a:t>
            </a:r>
            <a:r>
              <a:rPr lang="en-US" altLang="ko-KR" sz="4000" b="1" dirty="0"/>
              <a:t>Agent 2.0 </a:t>
            </a:r>
            <a:r>
              <a:rPr lang="ko-KR" altLang="en-US" sz="4000" b="1" dirty="0" smtClean="0"/>
              <a:t>개선사항２</a:t>
            </a:r>
            <a:endParaRPr lang="ko-KR" altLang="en-US" sz="4000" b="1" dirty="0"/>
          </a:p>
        </p:txBody>
      </p:sp>
      <p:sp>
        <p:nvSpPr>
          <p:cNvPr id="14" name="오른쪽 화살표 13"/>
          <p:cNvSpPr/>
          <p:nvPr/>
        </p:nvSpPr>
        <p:spPr>
          <a:xfrm>
            <a:off x="12998732" y="3802581"/>
            <a:ext cx="882993" cy="45574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9400" y="1638300"/>
            <a:ext cx="3804110" cy="51740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2620" y="7161797"/>
            <a:ext cx="3515216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3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BB05CB5B-6F10-6583-4A8E-695DC43C65E8}"/>
              </a:ext>
            </a:extLst>
          </p:cNvPr>
          <p:cNvSpPr txBox="1">
            <a:spLocks/>
          </p:cNvSpPr>
          <p:nvPr/>
        </p:nvSpPr>
        <p:spPr>
          <a:xfrm>
            <a:off x="232502" y="1024133"/>
            <a:ext cx="5776239" cy="461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50" dirty="0"/>
              <a:t>58</a:t>
            </a:r>
            <a:r>
              <a:rPr lang="ko-KR" altLang="en-US" sz="1650" dirty="0"/>
              <a:t>개 컬럼에서 </a:t>
            </a:r>
            <a:r>
              <a:rPr lang="en-US" altLang="ko-KR" sz="1650" dirty="0"/>
              <a:t>26</a:t>
            </a:r>
            <a:r>
              <a:rPr lang="ko-KR" altLang="en-US" sz="1650" dirty="0"/>
              <a:t>개 </a:t>
            </a:r>
            <a:r>
              <a:rPr lang="en-US" altLang="ko-KR" sz="1650" dirty="0"/>
              <a:t>+ JSON </a:t>
            </a:r>
            <a:r>
              <a:rPr lang="ko-KR" altLang="en-US" sz="1650" dirty="0"/>
              <a:t>구조로 전환</a:t>
            </a:r>
            <a:endParaRPr lang="ko-KR" altLang="en-US" sz="165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6CFD49FD-F8BE-F174-FBB2-D05442C95EA8}"/>
              </a:ext>
            </a:extLst>
          </p:cNvPr>
          <p:cNvSpPr txBox="1">
            <a:spLocks/>
          </p:cNvSpPr>
          <p:nvPr/>
        </p:nvSpPr>
        <p:spPr>
          <a:xfrm>
            <a:off x="415451" y="370539"/>
            <a:ext cx="16653349" cy="8417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 err="1"/>
              <a:t>메세지</a:t>
            </a:r>
            <a:r>
              <a:rPr lang="ko-KR" altLang="en-US" sz="4000" b="1" dirty="0"/>
              <a:t> 발송 </a:t>
            </a:r>
            <a:r>
              <a:rPr lang="en-US" altLang="ko-KR" sz="4000" b="1" dirty="0"/>
              <a:t>Agent 2.0 </a:t>
            </a:r>
            <a:r>
              <a:rPr lang="ko-KR" altLang="en-US" sz="4000" b="1" dirty="0" smtClean="0"/>
              <a:t>개선사항３</a:t>
            </a:r>
            <a:endParaRPr lang="ko-KR" altLang="en-US" sz="4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7422" y="1804543"/>
            <a:ext cx="1905266" cy="32103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888" y="5345624"/>
            <a:ext cx="1828800" cy="11235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0" y="1677403"/>
            <a:ext cx="3667637" cy="4791744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>
            <a:off x="12407347" y="3798527"/>
            <a:ext cx="882993" cy="45574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3400" y="7200900"/>
            <a:ext cx="347711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5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4631167" y="460220"/>
            <a:ext cx="7678718" cy="719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>
                <a:solidFill>
                  <a:schemeClr val="tx1"/>
                </a:solidFill>
              </a:rPr>
              <a:t>2</a:t>
            </a:r>
            <a:r>
              <a:rPr lang="en-US" altLang="ko-KR" sz="2700" b="1" dirty="0">
                <a:solidFill>
                  <a:schemeClr val="tx1"/>
                </a:solidFill>
              </a:rPr>
              <a:t>. Simple Schema &amp; Query (1)</a:t>
            </a:r>
            <a:endParaRPr lang="ko-KR" altLang="en-US" sz="2700" b="1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9690755" y="1967762"/>
            <a:ext cx="7390614" cy="6245883"/>
          </a:xfrm>
          <a:prstGeom prst="roundRect">
            <a:avLst>
              <a:gd name="adj" fmla="val 63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1. 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MSEQ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INT NOT NULL AUTO_INCREMENT,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2.  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PSEQ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INT NULL,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3.  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MSG_TYPE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VARCHAR(3) NOT NULL DEFAULT 'S',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4.  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STAT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CHAR(1) NOT NULL DEFAULT '0',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5.  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DSTADDR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VARCHAR(20) NOT NULL,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6.  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CALLBACK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VARCHAR(20) NOT NULL,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7.  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SUBJECT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VARCHAR(120) NOT NULL DEFAULT ' ',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8.  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TEXT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TEXT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DEFAULT NULL,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9.  </a:t>
            </a:r>
            <a:r>
              <a:rPr lang="en-US" altLang="ko-KR" sz="1500" b="1" dirty="0">
                <a:solidFill>
                  <a:schemeClr val="accent1"/>
                </a:solidFill>
                <a:latin typeface="맑은 고딕" panose="020B0503020000020004" pitchFamily="50" charset="-127"/>
              </a:rPr>
              <a:t>JSON_DATA1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VARCHAR(4000)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NULL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,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10.  </a:t>
            </a:r>
            <a:r>
              <a:rPr lang="en-US" altLang="ko-KR" sz="1500" b="1" dirty="0">
                <a:solidFill>
                  <a:schemeClr val="accent1"/>
                </a:solidFill>
                <a:latin typeface="맑은 고딕" panose="020B0503020000020004" pitchFamily="50" charset="-127"/>
              </a:rPr>
              <a:t>JSON_DATA2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VARCHAR(4000) NULL,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11.  </a:t>
            </a:r>
            <a:r>
              <a:rPr lang="en-US" altLang="ko-KR" sz="1500" b="1" dirty="0">
                <a:solidFill>
                  <a:schemeClr val="accent1"/>
                </a:solidFill>
                <a:latin typeface="맑은 고딕" panose="020B0503020000020004" pitchFamily="50" charset="-127"/>
              </a:rPr>
              <a:t>JSON_DATA3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VARCHAR(4000) NULL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,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12.  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FILECNT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CHAR(1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) NOT NULL DEFAULT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‘0’,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13.  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FILELOC1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VARCHAR(256) NULL,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14.  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FILELOC2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VARCHAR(256) NULL,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15.  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FILELOC3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VARCHAR(256) NULL,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16.  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INSERT_TIME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DATETIME NOT NULL DEFAULT CURRENT_TIMESTAMP,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17.  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REQUEST_TIME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DATETIME NOT NULL,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18.  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TCPSEND_TIME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DATETIME NULL,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19.  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TCPRECV_TIME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DATETIME NULL,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20.  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REPORT_TIME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DATETIME NULL,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21.  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SAVE_TIME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DATETIME NULL,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22.  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RESULT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VARCHAR(4) NULL,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23.  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TELECOM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VARCHAR(5) NULL,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PRIMARY KEY(MSEQ) </a:t>
            </a:r>
          </a:p>
        </p:txBody>
      </p:sp>
      <p:sp>
        <p:nvSpPr>
          <p:cNvPr id="78" name="모서리가 둥근 직사각형 77"/>
          <p:cNvSpPr/>
          <p:nvPr/>
        </p:nvSpPr>
        <p:spPr>
          <a:xfrm>
            <a:off x="11600763" y="1722807"/>
            <a:ext cx="3017298" cy="492333"/>
          </a:xfrm>
          <a:prstGeom prst="roundRect">
            <a:avLst>
              <a:gd name="adj" fmla="val 8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/>
              <a:t>v</a:t>
            </a:r>
            <a:r>
              <a:rPr lang="en-US" altLang="ko-KR" sz="2700" dirty="0"/>
              <a:t>2.0 SCHEMA</a:t>
            </a:r>
            <a:endParaRPr lang="ko-KR" altLang="en-US" sz="2700" dirty="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1196164" y="1974967"/>
            <a:ext cx="8005652" cy="7516064"/>
          </a:xfrm>
          <a:prstGeom prst="roundRect">
            <a:avLst>
              <a:gd name="adj" fmla="val 52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3954392" y="1730012"/>
            <a:ext cx="3299534" cy="492333"/>
          </a:xfrm>
          <a:prstGeom prst="roundRect">
            <a:avLst>
              <a:gd name="adj" fmla="val 8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/>
              <a:t>v</a:t>
            </a:r>
            <a:r>
              <a:rPr lang="en-US" altLang="ko-KR" sz="2700" dirty="0"/>
              <a:t>1.8.2.0 SCHEMA</a:t>
            </a:r>
            <a:endParaRPr lang="ko-KR" altLang="en-US" sz="2700" dirty="0"/>
          </a:p>
        </p:txBody>
      </p:sp>
      <p:sp>
        <p:nvSpPr>
          <p:cNvPr id="7" name="TextBox 6"/>
          <p:cNvSpPr txBox="1"/>
          <p:nvPr/>
        </p:nvSpPr>
        <p:spPr>
          <a:xfrm>
            <a:off x="1366185" y="2222345"/>
            <a:ext cx="3519810" cy="701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 1.  </a:t>
            </a:r>
            <a:r>
              <a:rPr lang="en-US" altLang="ko-KR" sz="1500" b="1" dirty="0" err="1"/>
              <a:t>mseq</a:t>
            </a:r>
            <a:r>
              <a:rPr lang="en-US" altLang="ko-KR" sz="1500" dirty="0"/>
              <a:t>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not null </a:t>
            </a:r>
            <a:r>
              <a:rPr lang="en-US" altLang="ko-KR" sz="1500" dirty="0" err="1"/>
              <a:t>auto_increment</a:t>
            </a:r>
            <a:r>
              <a:rPr lang="en-US" altLang="ko-KR" sz="1500" dirty="0"/>
              <a:t>,</a:t>
            </a:r>
          </a:p>
          <a:p>
            <a:r>
              <a:rPr lang="en-US" altLang="ko-KR" sz="1500" dirty="0"/>
              <a:t> 2.  </a:t>
            </a:r>
            <a:r>
              <a:rPr lang="en-US" altLang="ko-KR" sz="1500" b="1" dirty="0" err="1"/>
              <a:t>pseq</a:t>
            </a:r>
            <a:r>
              <a:rPr lang="en-US" altLang="ko-KR" sz="1500" dirty="0"/>
              <a:t> </a:t>
            </a:r>
            <a:r>
              <a:rPr lang="en-US" altLang="ko-KR" sz="1500" dirty="0"/>
              <a:t>varchar(10) null,</a:t>
            </a:r>
          </a:p>
          <a:p>
            <a:r>
              <a:rPr lang="en-US" altLang="ko-KR" sz="1500" dirty="0"/>
              <a:t> 3.  </a:t>
            </a:r>
            <a:r>
              <a:rPr lang="en-US" altLang="ko-KR" sz="1500" dirty="0" err="1">
                <a:solidFill>
                  <a:srgbClr val="FF0000"/>
                </a:solidFill>
              </a:rPr>
              <a:t>k_next_type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 err="1">
                <a:solidFill>
                  <a:srgbClr val="FF0000"/>
                </a:solidFill>
              </a:rPr>
              <a:t>int</a:t>
            </a:r>
            <a:r>
              <a:rPr lang="en-US" altLang="ko-KR" sz="1500" dirty="0">
                <a:solidFill>
                  <a:srgbClr val="FF0000"/>
                </a:solidFill>
              </a:rPr>
              <a:t> null default 0</a:t>
            </a:r>
            <a:r>
              <a:rPr lang="en-US" altLang="ko-KR" sz="1500" dirty="0">
                <a:solidFill>
                  <a:srgbClr val="FF0000"/>
                </a:solidFill>
              </a:rPr>
              <a:t>,</a:t>
            </a:r>
            <a:endParaRPr lang="en-US" altLang="ko-KR" sz="1500" dirty="0">
              <a:solidFill>
                <a:srgbClr val="FF0000"/>
              </a:solidFill>
            </a:endParaRPr>
          </a:p>
          <a:p>
            <a:r>
              <a:rPr lang="en-US" altLang="ko-KR" sz="1500" dirty="0"/>
              <a:t> 4.  </a:t>
            </a:r>
            <a:r>
              <a:rPr lang="en-US" altLang="ko-KR" sz="1500" b="1" dirty="0" err="1"/>
              <a:t>msg_type</a:t>
            </a:r>
            <a:r>
              <a:rPr lang="en-US" altLang="ko-KR" sz="1500" dirty="0"/>
              <a:t> char(1) </a:t>
            </a:r>
            <a:r>
              <a:rPr lang="en-US" altLang="ko-KR" sz="1500" dirty="0"/>
              <a:t>not null default '1',</a:t>
            </a:r>
          </a:p>
          <a:p>
            <a:r>
              <a:rPr lang="en-US" altLang="ko-KR" sz="1500" dirty="0"/>
              <a:t> 5.  </a:t>
            </a:r>
            <a:r>
              <a:rPr lang="en-US" altLang="ko-KR" sz="1500" dirty="0" err="1">
                <a:solidFill>
                  <a:srgbClr val="FF0000"/>
                </a:solidFill>
              </a:rPr>
              <a:t>send_type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char(1) not null default '1',</a:t>
            </a:r>
          </a:p>
          <a:p>
            <a:r>
              <a:rPr lang="en-US" altLang="ko-KR" sz="1500" dirty="0"/>
              <a:t> 6.  </a:t>
            </a:r>
            <a:r>
              <a:rPr lang="en-US" altLang="ko-KR" sz="1500" dirty="0" err="1">
                <a:solidFill>
                  <a:srgbClr val="FF0000"/>
                </a:solidFill>
              </a:rPr>
              <a:t>dkey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varchar(50) not null default '0',</a:t>
            </a:r>
          </a:p>
          <a:p>
            <a:r>
              <a:rPr lang="en-US" altLang="ko-KR" sz="1500" dirty="0"/>
              <a:t> 7.  </a:t>
            </a:r>
            <a:r>
              <a:rPr lang="en-US" altLang="ko-KR" sz="1500" dirty="0" err="1">
                <a:solidFill>
                  <a:srgbClr val="FF0000"/>
                </a:solidFill>
              </a:rPr>
              <a:t>dcnt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 err="1">
                <a:solidFill>
                  <a:srgbClr val="FF0000"/>
                </a:solidFill>
              </a:rPr>
              <a:t>int</a:t>
            </a:r>
            <a:r>
              <a:rPr lang="en-US" altLang="ko-KR" sz="1500" dirty="0">
                <a:solidFill>
                  <a:srgbClr val="FF0000"/>
                </a:solidFill>
              </a:rPr>
              <a:t> not null default 0,</a:t>
            </a:r>
          </a:p>
          <a:p>
            <a:r>
              <a:rPr lang="en-US" altLang="ko-KR" sz="1500" dirty="0"/>
              <a:t> 8.  </a:t>
            </a:r>
            <a:r>
              <a:rPr lang="en-US" altLang="ko-KR" sz="1500" b="1" dirty="0" err="1"/>
              <a:t>dstaddr</a:t>
            </a:r>
            <a:r>
              <a:rPr lang="en-US" altLang="ko-KR" sz="1500" dirty="0"/>
              <a:t> </a:t>
            </a:r>
            <a:r>
              <a:rPr lang="en-US" altLang="ko-KR" sz="1500" dirty="0"/>
              <a:t>varchar(20) not null default '0',</a:t>
            </a:r>
          </a:p>
          <a:p>
            <a:r>
              <a:rPr lang="en-US" altLang="ko-KR" sz="1500" dirty="0"/>
              <a:t> 9.  </a:t>
            </a:r>
            <a:r>
              <a:rPr lang="en-US" altLang="ko-KR" sz="1500" b="1" dirty="0"/>
              <a:t>callback</a:t>
            </a:r>
            <a:r>
              <a:rPr lang="en-US" altLang="ko-KR" sz="1500" dirty="0"/>
              <a:t> </a:t>
            </a:r>
            <a:r>
              <a:rPr lang="en-US" altLang="ko-KR" sz="1500" dirty="0"/>
              <a:t>varchar(20) null,</a:t>
            </a:r>
          </a:p>
          <a:p>
            <a:r>
              <a:rPr lang="en-US" altLang="ko-KR" sz="1500" dirty="0"/>
              <a:t>10. </a:t>
            </a:r>
            <a:r>
              <a:rPr lang="en-US" altLang="ko-KR" sz="1500" b="1" dirty="0"/>
              <a:t>stat</a:t>
            </a:r>
            <a:r>
              <a:rPr lang="en-US" altLang="ko-KR" sz="1500" dirty="0"/>
              <a:t> </a:t>
            </a:r>
            <a:r>
              <a:rPr lang="en-US" altLang="ko-KR" sz="1500" dirty="0"/>
              <a:t>char(1) not null default '0',</a:t>
            </a:r>
          </a:p>
          <a:p>
            <a:r>
              <a:rPr lang="en-US" altLang="ko-KR" sz="1500" dirty="0"/>
              <a:t>11. </a:t>
            </a:r>
            <a:r>
              <a:rPr lang="en-US" altLang="ko-KR" sz="1500" b="1" dirty="0"/>
              <a:t>subject</a:t>
            </a:r>
            <a:r>
              <a:rPr lang="en-US" altLang="ko-KR" sz="1500" dirty="0"/>
              <a:t> varchar(120</a:t>
            </a:r>
            <a:r>
              <a:rPr lang="en-US" altLang="ko-KR" sz="1500" dirty="0"/>
              <a:t>) null default ' ',</a:t>
            </a:r>
          </a:p>
          <a:p>
            <a:r>
              <a:rPr lang="en-US" altLang="ko-KR" sz="1500" dirty="0"/>
              <a:t>12. </a:t>
            </a:r>
            <a:r>
              <a:rPr lang="en-US" altLang="ko-KR" sz="1500" dirty="0" err="1">
                <a:solidFill>
                  <a:srgbClr val="FF0000"/>
                </a:solidFill>
              </a:rPr>
              <a:t>text_type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char(1) not null default '0',</a:t>
            </a:r>
          </a:p>
          <a:p>
            <a:r>
              <a:rPr lang="en-US" altLang="ko-KR" sz="1500" dirty="0"/>
              <a:t>13. </a:t>
            </a:r>
            <a:r>
              <a:rPr lang="en-US" altLang="ko-KR" sz="1500" b="1" dirty="0"/>
              <a:t>text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text</a:t>
            </a:r>
            <a:r>
              <a:rPr lang="en-US" altLang="ko-KR" sz="1500" dirty="0"/>
              <a:t> default ' ',</a:t>
            </a:r>
          </a:p>
          <a:p>
            <a:r>
              <a:rPr lang="en-US" altLang="ko-KR" sz="1500" dirty="0"/>
              <a:t>14. </a:t>
            </a:r>
            <a:r>
              <a:rPr lang="en-US" altLang="ko-KR" sz="1500" dirty="0">
                <a:solidFill>
                  <a:srgbClr val="FF0000"/>
                </a:solidFill>
              </a:rPr>
              <a:t>text2 </a:t>
            </a:r>
            <a:r>
              <a:rPr lang="en-US" altLang="ko-KR" sz="1500" dirty="0">
                <a:solidFill>
                  <a:srgbClr val="FF0000"/>
                </a:solidFill>
              </a:rPr>
              <a:t>text null,</a:t>
            </a:r>
          </a:p>
          <a:p>
            <a:r>
              <a:rPr lang="en-US" altLang="ko-KR" sz="1500" dirty="0"/>
              <a:t>15. </a:t>
            </a:r>
            <a:r>
              <a:rPr lang="en-US" altLang="ko-KR" sz="1500" dirty="0" err="1">
                <a:solidFill>
                  <a:srgbClr val="FF0000"/>
                </a:solidFill>
              </a:rPr>
              <a:t>expiretime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 err="1">
                <a:solidFill>
                  <a:srgbClr val="FF0000"/>
                </a:solidFill>
              </a:rPr>
              <a:t>int</a:t>
            </a:r>
            <a:r>
              <a:rPr lang="en-US" altLang="ko-KR" sz="1500" dirty="0">
                <a:solidFill>
                  <a:srgbClr val="FF0000"/>
                </a:solidFill>
              </a:rPr>
              <a:t> null default 86400,</a:t>
            </a:r>
          </a:p>
          <a:p>
            <a:r>
              <a:rPr lang="en-US" altLang="ko-KR" sz="1500" dirty="0"/>
              <a:t>16. </a:t>
            </a:r>
            <a:r>
              <a:rPr lang="en-US" altLang="ko-KR" sz="1500" b="1" dirty="0" err="1"/>
              <a:t>filecnt</a:t>
            </a:r>
            <a:r>
              <a:rPr lang="en-US" altLang="ko-KR" sz="1500" dirty="0"/>
              <a:t>   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not null default 0,</a:t>
            </a:r>
          </a:p>
          <a:p>
            <a:r>
              <a:rPr lang="en-US" altLang="ko-KR" sz="1500" dirty="0"/>
              <a:t>17. </a:t>
            </a:r>
            <a:r>
              <a:rPr lang="en-US" altLang="ko-KR" sz="1500" b="1" dirty="0"/>
              <a:t>fileloc1</a:t>
            </a:r>
            <a:r>
              <a:rPr lang="en-US" altLang="ko-KR" sz="1500" dirty="0"/>
              <a:t>   </a:t>
            </a:r>
            <a:r>
              <a:rPr lang="en-US" altLang="ko-KR" sz="1500" dirty="0"/>
              <a:t>varchar(512) null,</a:t>
            </a:r>
          </a:p>
          <a:p>
            <a:r>
              <a:rPr lang="en-US" altLang="ko-KR" sz="1500" dirty="0"/>
              <a:t>18. </a:t>
            </a:r>
            <a:r>
              <a:rPr lang="en-US" altLang="ko-KR" sz="1500" dirty="0">
                <a:solidFill>
                  <a:srgbClr val="FF0000"/>
                </a:solidFill>
              </a:rPr>
              <a:t>filesize1  </a:t>
            </a:r>
            <a:r>
              <a:rPr lang="en-US" altLang="ko-KR" sz="1500" dirty="0" err="1">
                <a:solidFill>
                  <a:srgbClr val="FF0000"/>
                </a:solidFill>
              </a:rPr>
              <a:t>int</a:t>
            </a:r>
            <a:r>
              <a:rPr lang="en-US" altLang="ko-KR" sz="1500" dirty="0">
                <a:solidFill>
                  <a:srgbClr val="FF0000"/>
                </a:solidFill>
              </a:rPr>
              <a:t> null,</a:t>
            </a:r>
          </a:p>
          <a:p>
            <a:r>
              <a:rPr lang="en-US" altLang="ko-KR" sz="1500" dirty="0"/>
              <a:t>19. </a:t>
            </a:r>
            <a:r>
              <a:rPr lang="en-US" altLang="ko-KR" sz="1500" b="1" dirty="0"/>
              <a:t>fileloc2</a:t>
            </a:r>
            <a:r>
              <a:rPr lang="en-US" altLang="ko-KR" sz="1500" dirty="0"/>
              <a:t>   </a:t>
            </a:r>
            <a:r>
              <a:rPr lang="en-US" altLang="ko-KR" sz="1500" dirty="0"/>
              <a:t>varchar(512) null,</a:t>
            </a:r>
          </a:p>
          <a:p>
            <a:r>
              <a:rPr lang="en-US" altLang="ko-KR" sz="1500" dirty="0"/>
              <a:t>2</a:t>
            </a:r>
            <a:r>
              <a:rPr lang="en-US" altLang="ko-KR" sz="1500" dirty="0"/>
              <a:t>0. </a:t>
            </a:r>
            <a:r>
              <a:rPr lang="en-US" altLang="ko-KR" sz="1500" dirty="0">
                <a:solidFill>
                  <a:srgbClr val="FF0000"/>
                </a:solidFill>
              </a:rPr>
              <a:t>filesize2  </a:t>
            </a:r>
            <a:r>
              <a:rPr lang="en-US" altLang="ko-KR" sz="1500" dirty="0" err="1">
                <a:solidFill>
                  <a:srgbClr val="FF0000"/>
                </a:solidFill>
              </a:rPr>
              <a:t>int</a:t>
            </a:r>
            <a:r>
              <a:rPr lang="en-US" altLang="ko-KR" sz="1500" dirty="0">
                <a:solidFill>
                  <a:srgbClr val="FF0000"/>
                </a:solidFill>
              </a:rPr>
              <a:t> null,</a:t>
            </a:r>
          </a:p>
          <a:p>
            <a:r>
              <a:rPr lang="en-US" altLang="ko-KR" sz="1500" dirty="0"/>
              <a:t>21. </a:t>
            </a:r>
            <a:r>
              <a:rPr lang="en-US" altLang="ko-KR" sz="1500" b="1" dirty="0"/>
              <a:t>fileloc3</a:t>
            </a:r>
            <a:r>
              <a:rPr lang="en-US" altLang="ko-KR" sz="1500" dirty="0"/>
              <a:t>   </a:t>
            </a:r>
            <a:r>
              <a:rPr lang="en-US" altLang="ko-KR" sz="1500" dirty="0"/>
              <a:t>varchar(512) null,</a:t>
            </a:r>
          </a:p>
          <a:p>
            <a:r>
              <a:rPr lang="en-US" altLang="ko-KR" sz="1500" dirty="0"/>
              <a:t>22. </a:t>
            </a:r>
            <a:r>
              <a:rPr lang="en-US" altLang="ko-KR" sz="1500" dirty="0">
                <a:solidFill>
                  <a:srgbClr val="FF0000"/>
                </a:solidFill>
              </a:rPr>
              <a:t>filesize3  </a:t>
            </a:r>
            <a:r>
              <a:rPr lang="en-US" altLang="ko-KR" sz="1500" dirty="0" err="1">
                <a:solidFill>
                  <a:srgbClr val="FF0000"/>
                </a:solidFill>
              </a:rPr>
              <a:t>int</a:t>
            </a:r>
            <a:r>
              <a:rPr lang="en-US" altLang="ko-KR" sz="1500" dirty="0">
                <a:solidFill>
                  <a:srgbClr val="FF0000"/>
                </a:solidFill>
              </a:rPr>
              <a:t> null, </a:t>
            </a:r>
          </a:p>
          <a:p>
            <a:r>
              <a:rPr lang="en-US" altLang="ko-KR" sz="1500" dirty="0"/>
              <a:t>23. </a:t>
            </a:r>
            <a:r>
              <a:rPr lang="en-US" altLang="ko-KR" sz="1500" dirty="0">
                <a:solidFill>
                  <a:srgbClr val="FF0000"/>
                </a:solidFill>
              </a:rPr>
              <a:t>fileloc4   </a:t>
            </a:r>
            <a:r>
              <a:rPr lang="en-US" altLang="ko-KR" sz="1500" dirty="0">
                <a:solidFill>
                  <a:srgbClr val="FF0000"/>
                </a:solidFill>
              </a:rPr>
              <a:t>varchar(512) null, </a:t>
            </a:r>
          </a:p>
          <a:p>
            <a:r>
              <a:rPr lang="en-US" altLang="ko-KR" sz="1500" dirty="0"/>
              <a:t>24. </a:t>
            </a:r>
            <a:r>
              <a:rPr lang="en-US" altLang="ko-KR" sz="1500" dirty="0">
                <a:solidFill>
                  <a:srgbClr val="FF0000"/>
                </a:solidFill>
              </a:rPr>
              <a:t>filesize4  </a:t>
            </a:r>
            <a:r>
              <a:rPr lang="en-US" altLang="ko-KR" sz="1500" dirty="0" err="1">
                <a:solidFill>
                  <a:srgbClr val="FF0000"/>
                </a:solidFill>
              </a:rPr>
              <a:t>int</a:t>
            </a:r>
            <a:r>
              <a:rPr lang="en-US" altLang="ko-KR" sz="1500" dirty="0">
                <a:solidFill>
                  <a:srgbClr val="FF0000"/>
                </a:solidFill>
              </a:rPr>
              <a:t> null, </a:t>
            </a:r>
          </a:p>
          <a:p>
            <a:r>
              <a:rPr lang="en-US" altLang="ko-KR" sz="1500" dirty="0"/>
              <a:t>25. </a:t>
            </a:r>
            <a:r>
              <a:rPr lang="en-US" altLang="ko-KR" sz="1500" dirty="0">
                <a:solidFill>
                  <a:srgbClr val="FF0000"/>
                </a:solidFill>
              </a:rPr>
              <a:t>fileloc5   </a:t>
            </a:r>
            <a:r>
              <a:rPr lang="en-US" altLang="ko-KR" sz="1500" dirty="0">
                <a:solidFill>
                  <a:srgbClr val="FF0000"/>
                </a:solidFill>
              </a:rPr>
              <a:t>varchar(512) null, </a:t>
            </a:r>
          </a:p>
          <a:p>
            <a:r>
              <a:rPr lang="en-US" altLang="ko-KR" sz="1500" dirty="0"/>
              <a:t>26. </a:t>
            </a:r>
            <a:r>
              <a:rPr lang="en-US" altLang="ko-KR" sz="1500" dirty="0">
                <a:solidFill>
                  <a:srgbClr val="FF0000"/>
                </a:solidFill>
              </a:rPr>
              <a:t>filesize5  </a:t>
            </a:r>
            <a:r>
              <a:rPr lang="en-US" altLang="ko-KR" sz="1500" dirty="0" err="1">
                <a:solidFill>
                  <a:srgbClr val="FF0000"/>
                </a:solidFill>
              </a:rPr>
              <a:t>int</a:t>
            </a:r>
            <a:r>
              <a:rPr lang="en-US" altLang="ko-KR" sz="1500" dirty="0">
                <a:solidFill>
                  <a:srgbClr val="FF0000"/>
                </a:solidFill>
              </a:rPr>
              <a:t> null, </a:t>
            </a:r>
          </a:p>
          <a:p>
            <a:r>
              <a:rPr lang="en-US" altLang="ko-KR" sz="1500" dirty="0"/>
              <a:t>27. </a:t>
            </a:r>
            <a:r>
              <a:rPr lang="en-US" altLang="ko-KR" sz="1500" dirty="0" err="1">
                <a:solidFill>
                  <a:srgbClr val="FF0000"/>
                </a:solidFill>
              </a:rPr>
              <a:t>filecnt_checkup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 err="1">
                <a:solidFill>
                  <a:srgbClr val="FF0000"/>
                </a:solidFill>
              </a:rPr>
              <a:t>int</a:t>
            </a:r>
            <a:r>
              <a:rPr lang="en-US" altLang="ko-KR" sz="1500" dirty="0">
                <a:solidFill>
                  <a:srgbClr val="FF0000"/>
                </a:solidFill>
              </a:rPr>
              <a:t> not null default 0</a:t>
            </a:r>
            <a:r>
              <a:rPr lang="en-US" altLang="ko-KR" sz="1500" dirty="0">
                <a:solidFill>
                  <a:srgbClr val="FF0000"/>
                </a:solidFill>
              </a:rPr>
              <a:t>,</a:t>
            </a:r>
          </a:p>
          <a:p>
            <a:r>
              <a:rPr lang="en-US" altLang="ko-KR" sz="1500" dirty="0"/>
              <a:t>28. </a:t>
            </a:r>
            <a:r>
              <a:rPr lang="en-US" altLang="ko-KR" sz="1500" b="1" dirty="0" err="1"/>
              <a:t>insert_time</a:t>
            </a:r>
            <a:r>
              <a:rPr lang="en-US" altLang="ko-KR" sz="1500" dirty="0"/>
              <a:t> </a:t>
            </a:r>
            <a:r>
              <a:rPr lang="en-US" altLang="ko-KR" sz="1500" dirty="0" err="1"/>
              <a:t>datetime</a:t>
            </a:r>
            <a:r>
              <a:rPr lang="en-US" altLang="ko-KR" sz="1500" dirty="0"/>
              <a:t> null,</a:t>
            </a:r>
          </a:p>
          <a:p>
            <a:r>
              <a:rPr lang="en-US" altLang="ko-KR" sz="1500" dirty="0"/>
              <a:t>29. </a:t>
            </a:r>
            <a:r>
              <a:rPr lang="en-US" altLang="ko-KR" sz="1500" b="1" dirty="0" err="1"/>
              <a:t>request_time</a:t>
            </a:r>
            <a:r>
              <a:rPr lang="en-US" altLang="ko-KR" sz="1500" dirty="0"/>
              <a:t> </a:t>
            </a:r>
            <a:r>
              <a:rPr lang="en-US" altLang="ko-KR" sz="1500" dirty="0" err="1"/>
              <a:t>datetime</a:t>
            </a:r>
            <a:r>
              <a:rPr lang="en-US" altLang="ko-KR" sz="1500" dirty="0"/>
              <a:t> not null,</a:t>
            </a:r>
          </a:p>
          <a:p>
            <a:r>
              <a:rPr lang="en-US" altLang="ko-KR" sz="1500" dirty="0"/>
              <a:t>30. </a:t>
            </a:r>
            <a:r>
              <a:rPr lang="en-US" altLang="ko-KR" sz="1500" b="1" dirty="0" err="1"/>
              <a:t>send_time</a:t>
            </a:r>
            <a:r>
              <a:rPr lang="en-US" altLang="ko-KR" sz="1500" dirty="0"/>
              <a:t> </a:t>
            </a:r>
            <a:r>
              <a:rPr lang="en-US" altLang="ko-KR" sz="1500" dirty="0" err="1"/>
              <a:t>datetime</a:t>
            </a:r>
            <a:r>
              <a:rPr lang="en-US" altLang="ko-KR" sz="1500" dirty="0"/>
              <a:t> null</a:t>
            </a:r>
            <a:r>
              <a:rPr lang="en-US" altLang="ko-KR" sz="1500" dirty="0"/>
              <a:t>,</a:t>
            </a:r>
            <a:endParaRPr lang="en-US" altLang="ko-KR" sz="1500" dirty="0"/>
          </a:p>
        </p:txBody>
      </p:sp>
      <p:sp>
        <p:nvSpPr>
          <p:cNvPr id="85" name="TextBox 84"/>
          <p:cNvSpPr txBox="1"/>
          <p:nvPr/>
        </p:nvSpPr>
        <p:spPr>
          <a:xfrm>
            <a:off x="5427628" y="2222345"/>
            <a:ext cx="3540521" cy="6786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31. </a:t>
            </a:r>
            <a:r>
              <a:rPr lang="en-US" altLang="ko-KR" sz="1500" b="1" dirty="0" err="1"/>
              <a:t>report_time</a:t>
            </a:r>
            <a:r>
              <a:rPr lang="en-US" altLang="ko-KR" sz="1500" dirty="0"/>
              <a:t> </a:t>
            </a:r>
            <a:r>
              <a:rPr lang="en-US" altLang="ko-KR" sz="1500" dirty="0" err="1"/>
              <a:t>datetime</a:t>
            </a:r>
            <a:r>
              <a:rPr lang="en-US" altLang="ko-KR" sz="1500" dirty="0"/>
              <a:t> null,</a:t>
            </a:r>
          </a:p>
          <a:p>
            <a:r>
              <a:rPr lang="en-US" altLang="ko-KR" sz="1500" dirty="0"/>
              <a:t>32. </a:t>
            </a:r>
            <a:r>
              <a:rPr lang="en-US" altLang="ko-KR" sz="1500" b="1" dirty="0" err="1"/>
              <a:t>tcprecv_time</a:t>
            </a:r>
            <a:r>
              <a:rPr lang="en-US" altLang="ko-KR" sz="1500" dirty="0"/>
              <a:t> </a:t>
            </a:r>
            <a:r>
              <a:rPr lang="en-US" altLang="ko-KR" sz="1500" dirty="0" err="1"/>
              <a:t>datetime</a:t>
            </a:r>
            <a:r>
              <a:rPr lang="en-US" altLang="ko-KR" sz="1500" dirty="0"/>
              <a:t> null,</a:t>
            </a:r>
          </a:p>
          <a:p>
            <a:r>
              <a:rPr lang="en-US" altLang="ko-KR" sz="1500" dirty="0"/>
              <a:t>33. </a:t>
            </a:r>
            <a:r>
              <a:rPr lang="en-US" altLang="ko-KR" sz="1500" b="1" dirty="0" err="1"/>
              <a:t>save_time</a:t>
            </a:r>
            <a:r>
              <a:rPr lang="en-US" altLang="ko-KR" sz="1500" dirty="0"/>
              <a:t> </a:t>
            </a:r>
            <a:r>
              <a:rPr lang="en-US" altLang="ko-KR" sz="1500" dirty="0" err="1"/>
              <a:t>datetime</a:t>
            </a:r>
            <a:r>
              <a:rPr lang="en-US" altLang="ko-KR" sz="1500" dirty="0"/>
              <a:t> null</a:t>
            </a:r>
            <a:r>
              <a:rPr lang="en-US" altLang="ko-KR" sz="1500" dirty="0"/>
              <a:t>,</a:t>
            </a:r>
            <a:endParaRPr lang="en-US" altLang="ko-KR" sz="1500" b="1" dirty="0"/>
          </a:p>
          <a:p>
            <a:r>
              <a:rPr lang="en-US" altLang="ko-KR" sz="1500" dirty="0"/>
              <a:t>34. </a:t>
            </a:r>
            <a:r>
              <a:rPr lang="en-US" altLang="ko-KR" sz="1500" b="1" dirty="0"/>
              <a:t>telecom</a:t>
            </a:r>
            <a:r>
              <a:rPr lang="en-US" altLang="ko-KR" sz="1500" dirty="0"/>
              <a:t> </a:t>
            </a:r>
            <a:r>
              <a:rPr lang="en-US" altLang="ko-KR" sz="1500" dirty="0"/>
              <a:t>varchar(10) null,</a:t>
            </a:r>
          </a:p>
          <a:p>
            <a:r>
              <a:rPr lang="en-US" altLang="ko-KR" sz="1500" dirty="0"/>
              <a:t>35. </a:t>
            </a:r>
            <a:r>
              <a:rPr lang="en-US" altLang="ko-KR" sz="1500" b="1" dirty="0"/>
              <a:t>result</a:t>
            </a:r>
            <a:r>
              <a:rPr lang="en-US" altLang="ko-KR" sz="1500" dirty="0"/>
              <a:t> </a:t>
            </a:r>
            <a:r>
              <a:rPr lang="en-US" altLang="ko-KR" sz="1500" dirty="0"/>
              <a:t>char(4) null,</a:t>
            </a:r>
          </a:p>
          <a:p>
            <a:r>
              <a:rPr lang="en-US" altLang="ko-KR" sz="1500" dirty="0"/>
              <a:t>36. </a:t>
            </a:r>
            <a:r>
              <a:rPr lang="en-US" altLang="ko-KR" sz="1500" dirty="0" err="1">
                <a:solidFill>
                  <a:srgbClr val="FF0000"/>
                </a:solidFill>
              </a:rPr>
              <a:t>repcnt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 err="1">
                <a:solidFill>
                  <a:srgbClr val="FF0000"/>
                </a:solidFill>
              </a:rPr>
              <a:t>int</a:t>
            </a:r>
            <a:r>
              <a:rPr lang="en-US" altLang="ko-KR" sz="1500" dirty="0">
                <a:solidFill>
                  <a:srgbClr val="FF0000"/>
                </a:solidFill>
              </a:rPr>
              <a:t> not null default 0,</a:t>
            </a:r>
          </a:p>
          <a:p>
            <a:r>
              <a:rPr lang="en-US" altLang="ko-KR" sz="1500" dirty="0"/>
              <a:t>37. </a:t>
            </a:r>
            <a:r>
              <a:rPr lang="en-US" altLang="ko-KR" sz="1500" dirty="0" err="1">
                <a:solidFill>
                  <a:srgbClr val="FF0000"/>
                </a:solidFill>
              </a:rPr>
              <a:t>server_id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 err="1">
                <a:solidFill>
                  <a:srgbClr val="FF0000"/>
                </a:solidFill>
              </a:rPr>
              <a:t>int</a:t>
            </a:r>
            <a:r>
              <a:rPr lang="en-US" altLang="ko-KR" sz="1500" dirty="0">
                <a:solidFill>
                  <a:srgbClr val="FF0000"/>
                </a:solidFill>
              </a:rPr>
              <a:t> null,</a:t>
            </a:r>
          </a:p>
          <a:p>
            <a:r>
              <a:rPr lang="en-US" altLang="ko-KR" sz="1500" dirty="0"/>
              <a:t>38. </a:t>
            </a:r>
            <a:r>
              <a:rPr lang="en-US" altLang="ko-KR" sz="1500" dirty="0" err="1">
                <a:solidFill>
                  <a:srgbClr val="FF0000"/>
                </a:solidFill>
              </a:rPr>
              <a:t>opt_id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varchar(20) null,</a:t>
            </a:r>
          </a:p>
          <a:p>
            <a:r>
              <a:rPr lang="en-US" altLang="ko-KR" sz="1500" dirty="0"/>
              <a:t>39. </a:t>
            </a:r>
            <a:r>
              <a:rPr lang="en-US" altLang="ko-KR" sz="1500" dirty="0" err="1">
                <a:solidFill>
                  <a:srgbClr val="FF0000"/>
                </a:solidFill>
              </a:rPr>
              <a:t>opt_cmp</a:t>
            </a:r>
            <a:r>
              <a:rPr lang="en-US" altLang="ko-KR" sz="1500" dirty="0">
                <a:solidFill>
                  <a:srgbClr val="FF0000"/>
                </a:solidFill>
              </a:rPr>
              <a:t>  </a:t>
            </a:r>
            <a:r>
              <a:rPr lang="en-US" altLang="ko-KR" sz="1500" dirty="0">
                <a:solidFill>
                  <a:srgbClr val="FF0000"/>
                </a:solidFill>
              </a:rPr>
              <a:t>varchar(40) null, </a:t>
            </a:r>
          </a:p>
          <a:p>
            <a:r>
              <a:rPr lang="en-US" altLang="ko-KR" sz="1500" dirty="0"/>
              <a:t>40. </a:t>
            </a:r>
            <a:r>
              <a:rPr lang="en-US" altLang="ko-KR" sz="1500" dirty="0" err="1">
                <a:solidFill>
                  <a:srgbClr val="FF0000"/>
                </a:solidFill>
              </a:rPr>
              <a:t>opt_post</a:t>
            </a:r>
            <a:r>
              <a:rPr lang="en-US" altLang="ko-KR" sz="1500" dirty="0">
                <a:solidFill>
                  <a:srgbClr val="FF0000"/>
                </a:solidFill>
              </a:rPr>
              <a:t>  </a:t>
            </a:r>
            <a:r>
              <a:rPr lang="en-US" altLang="ko-KR" sz="1500" dirty="0">
                <a:solidFill>
                  <a:srgbClr val="FF0000"/>
                </a:solidFill>
              </a:rPr>
              <a:t>varchar(40) null, </a:t>
            </a:r>
          </a:p>
          <a:p>
            <a:r>
              <a:rPr lang="en-US" altLang="ko-KR" sz="1500" dirty="0"/>
              <a:t>41. </a:t>
            </a:r>
            <a:r>
              <a:rPr lang="en-US" altLang="ko-KR" sz="1500" dirty="0" err="1">
                <a:solidFill>
                  <a:srgbClr val="FF0000"/>
                </a:solidFill>
              </a:rPr>
              <a:t>opt_name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varchar(40) null, </a:t>
            </a:r>
          </a:p>
          <a:p>
            <a:r>
              <a:rPr lang="en-US" altLang="ko-KR" sz="1500" dirty="0"/>
              <a:t>42. </a:t>
            </a:r>
            <a:r>
              <a:rPr lang="en-US" altLang="ko-KR" sz="1500" dirty="0">
                <a:solidFill>
                  <a:srgbClr val="FF0000"/>
                </a:solidFill>
              </a:rPr>
              <a:t>ext_col0 </a:t>
            </a:r>
            <a:r>
              <a:rPr lang="en-US" altLang="ko-KR" sz="1500" dirty="0" err="1">
                <a:solidFill>
                  <a:srgbClr val="FF0000"/>
                </a:solidFill>
              </a:rPr>
              <a:t>int</a:t>
            </a:r>
            <a:r>
              <a:rPr lang="en-US" altLang="ko-KR" sz="1500" dirty="0">
                <a:solidFill>
                  <a:srgbClr val="FF0000"/>
                </a:solidFill>
              </a:rPr>
              <a:t> null, </a:t>
            </a:r>
          </a:p>
          <a:p>
            <a:r>
              <a:rPr lang="en-US" altLang="ko-KR" sz="1500" dirty="0"/>
              <a:t>43. </a:t>
            </a:r>
            <a:r>
              <a:rPr lang="en-US" altLang="ko-KR" sz="1500" dirty="0">
                <a:solidFill>
                  <a:srgbClr val="FF0000"/>
                </a:solidFill>
              </a:rPr>
              <a:t>ext_col1 </a:t>
            </a:r>
            <a:r>
              <a:rPr lang="en-US" altLang="ko-KR" sz="1500" dirty="0">
                <a:solidFill>
                  <a:srgbClr val="FF0000"/>
                </a:solidFill>
              </a:rPr>
              <a:t>varchar(64) null, </a:t>
            </a:r>
          </a:p>
          <a:p>
            <a:r>
              <a:rPr lang="en-US" altLang="ko-KR" sz="1500" dirty="0"/>
              <a:t>44. </a:t>
            </a:r>
            <a:r>
              <a:rPr lang="en-US" altLang="ko-KR" sz="1500" dirty="0">
                <a:solidFill>
                  <a:srgbClr val="FF0000"/>
                </a:solidFill>
              </a:rPr>
              <a:t>ext_col2 </a:t>
            </a:r>
            <a:r>
              <a:rPr lang="en-US" altLang="ko-KR" sz="1500" dirty="0">
                <a:solidFill>
                  <a:srgbClr val="FF0000"/>
                </a:solidFill>
              </a:rPr>
              <a:t>varchar(32) null, </a:t>
            </a:r>
          </a:p>
          <a:p>
            <a:r>
              <a:rPr lang="en-US" altLang="ko-KR" sz="1500" dirty="0"/>
              <a:t>45. </a:t>
            </a:r>
            <a:r>
              <a:rPr lang="en-US" altLang="ko-KR" sz="1500" dirty="0">
                <a:solidFill>
                  <a:srgbClr val="FF0000"/>
                </a:solidFill>
              </a:rPr>
              <a:t>ext_col3 </a:t>
            </a:r>
            <a:r>
              <a:rPr lang="en-US" altLang="ko-KR" sz="1500" dirty="0">
                <a:solidFill>
                  <a:srgbClr val="FF0000"/>
                </a:solidFill>
              </a:rPr>
              <a:t>varchar(32) null,</a:t>
            </a:r>
          </a:p>
          <a:p>
            <a:r>
              <a:rPr lang="en-US" altLang="ko-KR" sz="1500" dirty="0"/>
              <a:t>46. </a:t>
            </a:r>
            <a:r>
              <a:rPr lang="en-US" altLang="ko-KR" sz="1500" dirty="0" err="1">
                <a:solidFill>
                  <a:srgbClr val="FF0000"/>
                </a:solidFill>
              </a:rPr>
              <a:t>sender_key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varchar(40) null,</a:t>
            </a:r>
          </a:p>
          <a:p>
            <a:r>
              <a:rPr lang="en-US" altLang="ko-KR" sz="1500" dirty="0"/>
              <a:t>47. </a:t>
            </a:r>
            <a:r>
              <a:rPr lang="en-US" altLang="ko-KR" sz="1500" dirty="0" err="1">
                <a:solidFill>
                  <a:srgbClr val="FF0000"/>
                </a:solidFill>
              </a:rPr>
              <a:t>k_template_code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varchar(30) null,</a:t>
            </a:r>
          </a:p>
          <a:p>
            <a:r>
              <a:rPr lang="en-US" altLang="ko-KR" sz="1500" dirty="0"/>
              <a:t>48. </a:t>
            </a:r>
            <a:r>
              <a:rPr lang="en-US" altLang="ko-KR" sz="1500" dirty="0" err="1">
                <a:solidFill>
                  <a:srgbClr val="FF0000"/>
                </a:solidFill>
              </a:rPr>
              <a:t>k_expiretime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 err="1">
                <a:solidFill>
                  <a:srgbClr val="FF0000"/>
                </a:solidFill>
              </a:rPr>
              <a:t>int</a:t>
            </a:r>
            <a:r>
              <a:rPr lang="en-US" altLang="ko-KR" sz="1500" dirty="0">
                <a:solidFill>
                  <a:srgbClr val="FF0000"/>
                </a:solidFill>
              </a:rPr>
              <a:t> null default 180,</a:t>
            </a:r>
          </a:p>
          <a:p>
            <a:r>
              <a:rPr lang="en-US" altLang="ko-KR" sz="1500" dirty="0"/>
              <a:t>49. </a:t>
            </a:r>
            <a:r>
              <a:rPr lang="en-US" altLang="ko-KR" sz="1500" dirty="0" err="1">
                <a:solidFill>
                  <a:srgbClr val="FF0000"/>
                </a:solidFill>
              </a:rPr>
              <a:t>k_at_send_type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char(1) null default '0',</a:t>
            </a:r>
          </a:p>
          <a:p>
            <a:r>
              <a:rPr lang="en-US" altLang="ko-KR" sz="1500" dirty="0"/>
              <a:t>50. </a:t>
            </a:r>
            <a:r>
              <a:rPr lang="en-US" altLang="ko-KR" sz="1500" dirty="0" err="1">
                <a:solidFill>
                  <a:srgbClr val="FF0000"/>
                </a:solidFill>
              </a:rPr>
              <a:t>k_ad_flag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char(1) null default 'N',</a:t>
            </a:r>
          </a:p>
          <a:p>
            <a:r>
              <a:rPr lang="en-US" altLang="ko-KR" sz="1500" dirty="0"/>
              <a:t>51. </a:t>
            </a:r>
            <a:r>
              <a:rPr lang="en-US" altLang="ko-KR" sz="1500" dirty="0" err="1">
                <a:solidFill>
                  <a:srgbClr val="FF0000"/>
                </a:solidFill>
              </a:rPr>
              <a:t>k_attach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text null,</a:t>
            </a:r>
          </a:p>
          <a:p>
            <a:r>
              <a:rPr lang="en-US" altLang="ko-KR" sz="1500" dirty="0"/>
              <a:t>52. </a:t>
            </a:r>
            <a:r>
              <a:rPr lang="en-US" altLang="ko-KR" sz="1500" dirty="0">
                <a:solidFill>
                  <a:srgbClr val="FF0000"/>
                </a:solidFill>
              </a:rPr>
              <a:t>k_attach2 </a:t>
            </a:r>
            <a:r>
              <a:rPr lang="en-US" altLang="ko-KR" sz="1500" dirty="0">
                <a:solidFill>
                  <a:srgbClr val="FF0000"/>
                </a:solidFill>
              </a:rPr>
              <a:t>text null,</a:t>
            </a:r>
          </a:p>
          <a:p>
            <a:r>
              <a:rPr lang="en-US" altLang="ko-KR" sz="1500" dirty="0"/>
              <a:t>53. </a:t>
            </a:r>
            <a:r>
              <a:rPr lang="en-US" altLang="ko-KR" sz="1500" dirty="0" err="1">
                <a:solidFill>
                  <a:srgbClr val="FF0000"/>
                </a:solidFill>
              </a:rPr>
              <a:t>chatbot_id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varchar(40) null,</a:t>
            </a:r>
          </a:p>
          <a:p>
            <a:r>
              <a:rPr lang="en-US" altLang="ko-KR" sz="1500" dirty="0"/>
              <a:t>54. </a:t>
            </a:r>
            <a:r>
              <a:rPr lang="en-US" altLang="ko-KR" sz="1500" dirty="0" err="1">
                <a:solidFill>
                  <a:srgbClr val="FF0000"/>
                </a:solidFill>
              </a:rPr>
              <a:t>r_header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char(1) null,</a:t>
            </a:r>
          </a:p>
          <a:p>
            <a:r>
              <a:rPr lang="en-US" altLang="ko-KR" sz="1500" dirty="0"/>
              <a:t>55. </a:t>
            </a:r>
            <a:r>
              <a:rPr lang="en-US" altLang="ko-KR" sz="1500" dirty="0" err="1">
                <a:solidFill>
                  <a:srgbClr val="FF0000"/>
                </a:solidFill>
              </a:rPr>
              <a:t>r_footer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varchar(64) null,</a:t>
            </a:r>
          </a:p>
          <a:p>
            <a:r>
              <a:rPr lang="en-US" altLang="ko-KR" sz="1500" dirty="0"/>
              <a:t>56. </a:t>
            </a:r>
            <a:r>
              <a:rPr lang="en-US" altLang="ko-KR" sz="1500" dirty="0" err="1">
                <a:solidFill>
                  <a:srgbClr val="FF0000"/>
                </a:solidFill>
              </a:rPr>
              <a:t>r_messagebase_id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varchar(40) null,</a:t>
            </a:r>
          </a:p>
          <a:p>
            <a:r>
              <a:rPr lang="en-US" altLang="ko-KR" sz="1500" dirty="0"/>
              <a:t>57. </a:t>
            </a:r>
            <a:r>
              <a:rPr lang="en-US" altLang="ko-KR" sz="1500" dirty="0" err="1">
                <a:solidFill>
                  <a:srgbClr val="FF0000"/>
                </a:solidFill>
              </a:rPr>
              <a:t>r_copy_allowed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char(1) null default 'N',</a:t>
            </a:r>
          </a:p>
          <a:p>
            <a:r>
              <a:rPr lang="en-US" altLang="ko-KR" sz="1500" dirty="0"/>
              <a:t>58. </a:t>
            </a:r>
            <a:r>
              <a:rPr lang="en-US" altLang="ko-KR" sz="1500" dirty="0" err="1">
                <a:solidFill>
                  <a:srgbClr val="FF0000"/>
                </a:solidFill>
              </a:rPr>
              <a:t>r_json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text null,</a:t>
            </a:r>
          </a:p>
          <a:p>
            <a:r>
              <a:rPr lang="en-US" altLang="ko-KR" sz="1500" dirty="0"/>
              <a:t>primary key(</a:t>
            </a:r>
            <a:r>
              <a:rPr lang="en-US" altLang="ko-KR" sz="1500" dirty="0" err="1"/>
              <a:t>mseq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86" name="직사각형 85"/>
          <p:cNvSpPr/>
          <p:nvPr/>
        </p:nvSpPr>
        <p:spPr>
          <a:xfrm>
            <a:off x="557451" y="1025850"/>
            <a:ext cx="778848" cy="2529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100" dirty="0"/>
          </a:p>
        </p:txBody>
      </p:sp>
      <p:sp>
        <p:nvSpPr>
          <p:cNvPr id="87" name="직사각형 86"/>
          <p:cNvSpPr/>
          <p:nvPr/>
        </p:nvSpPr>
        <p:spPr>
          <a:xfrm>
            <a:off x="1470581" y="968108"/>
            <a:ext cx="1753385" cy="368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50" b="1" dirty="0">
                <a:solidFill>
                  <a:srgbClr val="FF0000"/>
                </a:solidFill>
              </a:rPr>
              <a:t>삭제 컬럼</a:t>
            </a:r>
            <a:endParaRPr lang="ko-KR" altLang="en-US" sz="1650" b="1" dirty="0">
              <a:solidFill>
                <a:srgbClr val="FF0000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557451" y="1397301"/>
            <a:ext cx="778848" cy="2529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100" dirty="0">
              <a:solidFill>
                <a:schemeClr val="accent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472933" y="1309832"/>
            <a:ext cx="1753385" cy="368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50" b="1" dirty="0">
                <a:solidFill>
                  <a:schemeClr val="accent1"/>
                </a:solidFill>
              </a:rPr>
              <a:t>추가 컬럼</a:t>
            </a:r>
            <a:endParaRPr lang="ko-KR" altLang="en-US" sz="1650" b="1" dirty="0">
              <a:solidFill>
                <a:schemeClr val="accent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709608" y="8361096"/>
            <a:ext cx="7352907" cy="1798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[</a:t>
            </a:r>
            <a:r>
              <a:rPr lang="ko-KR" altLang="en-US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설  명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]</a:t>
            </a:r>
          </a:p>
          <a:p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------------------------------------------------------------------------------------</a:t>
            </a:r>
            <a:endParaRPr lang="en-US" altLang="ko-KR" sz="15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58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개의 컬럼이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23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개로 축소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불필요한 컬럼을 삭제하고 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Kakao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/RCS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를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JSON_DATA1,2,3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컬럼으로 이관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Kakao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/RCS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이외 추가되는 서비스에 대해 유연하게 대처 가능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JSON_DATA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컬럼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1,2,3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이어 쓰기 지원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이전 버전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v1.8.x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지원 예정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58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4631167" y="460220"/>
            <a:ext cx="7678718" cy="719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>
                <a:solidFill>
                  <a:schemeClr val="tx1"/>
                </a:solidFill>
              </a:rPr>
              <a:t>1. Auto Update (</a:t>
            </a:r>
            <a:r>
              <a:rPr lang="ko-KR" altLang="en-US" sz="2700" b="1" dirty="0">
                <a:solidFill>
                  <a:schemeClr val="tx1"/>
                </a:solidFill>
              </a:rPr>
              <a:t>자동 업데이트</a:t>
            </a:r>
            <a:r>
              <a:rPr lang="en-US" altLang="ko-KR" sz="2700" b="1" dirty="0">
                <a:solidFill>
                  <a:schemeClr val="tx1"/>
                </a:solidFill>
              </a:rPr>
              <a:t>)</a:t>
            </a:r>
            <a:endParaRPr lang="ko-KR" altLang="en-US" sz="2700" b="1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710618" y="1194062"/>
            <a:ext cx="2863058" cy="552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고객수용</a:t>
            </a:r>
            <a:r>
              <a:rPr lang="en-US" altLang="ko-KR" sz="21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GW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805998" y="1550153"/>
            <a:ext cx="5160453" cy="5981307"/>
          </a:xfrm>
          <a:prstGeom prst="roundRect">
            <a:avLst>
              <a:gd name="adj" fmla="val 884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2406515" y="1340561"/>
            <a:ext cx="2069613" cy="492333"/>
          </a:xfrm>
          <a:prstGeom prst="roundRect">
            <a:avLst>
              <a:gd name="adj" fmla="val 8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/>
              <a:t>AGENT</a:t>
            </a:r>
            <a:endParaRPr lang="ko-KR" altLang="en-US" sz="2700" dirty="0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6493256" y="1550153"/>
            <a:ext cx="5607224" cy="5981307"/>
          </a:xfrm>
          <a:prstGeom prst="roundRect">
            <a:avLst>
              <a:gd name="adj" fmla="val 884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8349177" y="1247331"/>
            <a:ext cx="2069613" cy="492333"/>
          </a:xfrm>
          <a:prstGeom prst="roundRect">
            <a:avLst>
              <a:gd name="adj" fmla="val 8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/>
              <a:t>GW</a:t>
            </a:r>
            <a:endParaRPr lang="ko-KR" altLang="en-US" sz="2700" dirty="0"/>
          </a:p>
        </p:txBody>
      </p:sp>
      <p:sp>
        <p:nvSpPr>
          <p:cNvPr id="80" name="직사각형 79"/>
          <p:cNvSpPr/>
          <p:nvPr/>
        </p:nvSpPr>
        <p:spPr>
          <a:xfrm>
            <a:off x="6894797" y="2042484"/>
            <a:ext cx="4827440" cy="5316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tx1"/>
                </a:solidFill>
              </a:rPr>
              <a:t>ㄴ</a:t>
            </a:r>
            <a:r>
              <a:rPr lang="en-US" altLang="ko-KR" dirty="0" err="1">
                <a:solidFill>
                  <a:schemeClr val="tx1"/>
                </a:solidFill>
              </a:rPr>
              <a:t>agent_update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</a:t>
            </a:r>
            <a:r>
              <a:rPr lang="ko-KR" altLang="en-US" dirty="0">
                <a:solidFill>
                  <a:schemeClr val="tx1"/>
                </a:solidFill>
              </a:rPr>
              <a:t>ㄴ</a:t>
            </a:r>
            <a:r>
              <a:rPr lang="en-US" altLang="ko-KR" dirty="0">
                <a:solidFill>
                  <a:schemeClr val="tx1"/>
                </a:solidFill>
              </a:rPr>
              <a:t> 2.0.0.1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      </a:t>
            </a:r>
            <a:r>
              <a:rPr lang="ko-KR" altLang="en-US" dirty="0">
                <a:solidFill>
                  <a:schemeClr val="tx1"/>
                </a:solidFill>
              </a:rPr>
              <a:t>ㄴ</a:t>
            </a:r>
            <a:r>
              <a:rPr lang="en-US" altLang="ko-KR" dirty="0">
                <a:solidFill>
                  <a:schemeClr val="tx1"/>
                </a:solidFill>
              </a:rPr>
              <a:t> file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 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en-US" dirty="0">
                <a:solidFill>
                  <a:schemeClr val="tx1"/>
                </a:solidFill>
              </a:rPr>
              <a:t>ㄴ</a:t>
            </a:r>
            <a:r>
              <a:rPr lang="en-US" altLang="ko-KR" dirty="0">
                <a:solidFill>
                  <a:schemeClr val="tx1"/>
                </a:solidFill>
              </a:rPr>
              <a:t> 1_MessagingAgent.jar.update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</a:t>
            </a:r>
            <a:r>
              <a:rPr lang="en-US" altLang="ko-KR" dirty="0">
                <a:solidFill>
                  <a:schemeClr val="tx1"/>
                </a:solidFill>
              </a:rPr>
              <a:t>   </a:t>
            </a:r>
            <a:r>
              <a:rPr lang="ko-KR" altLang="en-US" dirty="0">
                <a:solidFill>
                  <a:schemeClr val="tx1"/>
                </a:solidFill>
              </a:rPr>
              <a:t>ㄴ</a:t>
            </a:r>
            <a:r>
              <a:rPr lang="en-US" altLang="ko-KR" dirty="0">
                <a:solidFill>
                  <a:schemeClr val="tx1"/>
                </a:solidFill>
              </a:rPr>
              <a:t> 2_msg.cfg.update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</a:t>
            </a:r>
            <a:r>
              <a:rPr lang="ko-KR" altLang="en-US" dirty="0">
                <a:solidFill>
                  <a:schemeClr val="tx1"/>
                </a:solidFill>
              </a:rPr>
              <a:t>ㄴ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u="sng" dirty="0">
                <a:solidFill>
                  <a:srgbClr val="C00000"/>
                </a:solidFill>
              </a:rPr>
              <a:t>profile.xml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en-US" dirty="0">
                <a:solidFill>
                  <a:schemeClr val="tx1"/>
                </a:solidFill>
              </a:rPr>
              <a:t>ㄴ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setupfile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    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ㄴ </a:t>
            </a:r>
            <a:r>
              <a:rPr lang="en-US" altLang="ko-KR" dirty="0">
                <a:solidFill>
                  <a:schemeClr val="tx1"/>
                </a:solidFill>
              </a:rPr>
              <a:t>MessagingAgent_v2.0.0.1.zip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en-US" dirty="0">
                <a:solidFill>
                  <a:schemeClr val="tx1"/>
                </a:solidFill>
              </a:rPr>
              <a:t>ㄴ </a:t>
            </a:r>
            <a:r>
              <a:rPr lang="en-US" altLang="ko-KR" dirty="0">
                <a:solidFill>
                  <a:schemeClr val="tx1"/>
                </a:solidFill>
              </a:rPr>
              <a:t>2.0.1.2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      </a:t>
            </a:r>
            <a:r>
              <a:rPr lang="ko-KR" altLang="en-US" dirty="0">
                <a:solidFill>
                  <a:schemeClr val="tx1"/>
                </a:solidFill>
              </a:rPr>
              <a:t>ㄴ</a:t>
            </a:r>
            <a:r>
              <a:rPr lang="en-US" altLang="ko-KR" dirty="0">
                <a:solidFill>
                  <a:schemeClr val="tx1"/>
                </a:solidFill>
              </a:rPr>
              <a:t> file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   </a:t>
            </a:r>
            <a:r>
              <a:rPr lang="ko-KR" altLang="en-US" dirty="0">
                <a:solidFill>
                  <a:schemeClr val="tx1"/>
                </a:solidFill>
              </a:rPr>
              <a:t>ㄴ</a:t>
            </a:r>
            <a:r>
              <a:rPr lang="en-US" altLang="ko-KR" dirty="0">
                <a:solidFill>
                  <a:schemeClr val="tx1"/>
                </a:solidFill>
              </a:rPr>
              <a:t> 1_MessagingAgent.jar.update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   </a:t>
            </a:r>
            <a:r>
              <a:rPr lang="ko-KR" altLang="en-US" dirty="0">
                <a:solidFill>
                  <a:schemeClr val="tx1"/>
                </a:solidFill>
              </a:rPr>
              <a:t>ㄴ</a:t>
            </a:r>
            <a:r>
              <a:rPr lang="en-US" altLang="ko-KR" dirty="0">
                <a:solidFill>
                  <a:schemeClr val="tx1"/>
                </a:solidFill>
              </a:rPr>
              <a:t> 2_msg.cfg.update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</a:t>
            </a:r>
            <a:r>
              <a:rPr lang="ko-KR" altLang="en-US" dirty="0">
                <a:solidFill>
                  <a:schemeClr val="tx1"/>
                </a:solidFill>
              </a:rPr>
              <a:t>ㄴ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u="sng" dirty="0">
                <a:solidFill>
                  <a:srgbClr val="C00000"/>
                </a:solidFill>
              </a:rPr>
              <a:t>profile.xml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</a:t>
            </a:r>
            <a:r>
              <a:rPr lang="ko-KR" altLang="en-US" dirty="0">
                <a:solidFill>
                  <a:schemeClr val="tx1"/>
                </a:solidFill>
              </a:rPr>
              <a:t>ㄴ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setupfile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     </a:t>
            </a:r>
            <a:r>
              <a:rPr lang="ko-KR" altLang="en-US" dirty="0">
                <a:solidFill>
                  <a:schemeClr val="tx1"/>
                </a:solidFill>
              </a:rPr>
              <a:t>ㄴ </a:t>
            </a:r>
            <a:r>
              <a:rPr lang="en-US" altLang="ko-KR" dirty="0">
                <a:solidFill>
                  <a:schemeClr val="tx1"/>
                </a:solidFill>
              </a:rPr>
              <a:t>MessagingAgent_v2.0.1.2.zip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en-US" dirty="0">
                <a:solidFill>
                  <a:schemeClr val="tx1"/>
                </a:solidFill>
              </a:rPr>
              <a:t>ㄴ</a:t>
            </a:r>
            <a:r>
              <a:rPr lang="en-US" altLang="ko-KR" dirty="0">
                <a:solidFill>
                  <a:schemeClr val="tx1"/>
                </a:solidFill>
              </a:rPr>
              <a:t> manual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   </a:t>
            </a:r>
            <a:r>
              <a:rPr lang="ko-KR" altLang="en-US" dirty="0" err="1">
                <a:solidFill>
                  <a:schemeClr val="tx1"/>
                </a:solidFill>
              </a:rPr>
              <a:t>ㄴ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u="sng" dirty="0">
                <a:solidFill>
                  <a:srgbClr val="C00000"/>
                </a:solidFill>
              </a:rPr>
              <a:t>update.xml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12437477" y="6666612"/>
            <a:ext cx="5632559" cy="33651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[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update.xml]</a:t>
            </a:r>
            <a:endParaRPr lang="en-US" altLang="ko-KR" sz="15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&lt;?xml version=“1.0” encoding=“UTF-8”?&gt;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&lt;updates&gt;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update include="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xperdite1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,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xperdite4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" exclude=""&gt;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version&gt;2.0.0.1&lt;/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version&gt;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expire_time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&gt;2024-01-22 23:59:59&lt;/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expire_time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create_time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&gt;2023-12-22 14:10:00&lt;/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create_time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update&gt;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update include="</a:t>
            </a:r>
            <a:r>
              <a:rPr lang="en-US" altLang="ko-KR" sz="15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ecount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*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exclude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="ecount10,ecount11"&gt;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  &lt;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version&gt;2.0.1.2&lt;/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version&gt;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      &lt;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expire_time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&gt;2024-12-20 14:05:00&lt;/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expire_time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      &lt;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create_time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&gt;2023-11-16 11:35:00&lt;/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create_time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  &lt;/update&gt;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&lt;/updates&gt;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12436809" y="241378"/>
            <a:ext cx="5633226" cy="61541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[profile.xml]</a:t>
            </a:r>
            <a:endParaRPr lang="en-US" altLang="ko-KR" sz="15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&lt;?xml version="1.0" encoding="UTF-8"?&gt;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&lt;profile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&lt;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head&gt;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&lt;version&gt;2.0.0.1&lt;/version&gt;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  &lt;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ext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&gt;update&lt;/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ext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  &lt;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create_time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&gt;2022-12-28 16:03:02&lt;/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create_time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&lt;/head&gt;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&lt;list&gt;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  &lt;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file&gt;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    &lt;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orgfilename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&gt;MessagingAgent.jar&lt;/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orgfilename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    &lt;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filename&gt;1_MessagingAgent.jar.update&lt;/filename&gt;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   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update_path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&gt;%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AppPath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%&lt;/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update_path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   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filesize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&gt;403206&lt;/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filesize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   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hash&gt;d06ab5e1719567c38f378297329850d8&lt;/hash&gt;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file&gt;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file&gt;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org_filename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&gt;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msg.cfg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org_filename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new_filename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&gt;2_msg.cfg.update&lt;/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new_filename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update_path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&gt;%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AppPath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%&lt;/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update_path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filesize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&gt;5535&lt;/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filesize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&lt;hash&gt;2d8a6d207403c548a61a6da5cda9a72e&lt;/hash&gt;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file&gt;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list&gt;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&lt;/profile&gt;</a:t>
            </a:r>
          </a:p>
        </p:txBody>
      </p:sp>
      <p:sp>
        <p:nvSpPr>
          <p:cNvPr id="88" name="모서리가 둥근 직사각형 87"/>
          <p:cNvSpPr/>
          <p:nvPr/>
        </p:nvSpPr>
        <p:spPr>
          <a:xfrm>
            <a:off x="7050343" y="1796318"/>
            <a:ext cx="1478081" cy="492333"/>
          </a:xfrm>
          <a:prstGeom prst="roundRect">
            <a:avLst>
              <a:gd name="adj" fmla="val 8841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dirty="0"/>
              <a:t>WEB</a:t>
            </a:r>
            <a:endParaRPr lang="ko-KR" altLang="en-US" sz="2100" dirty="0"/>
          </a:p>
        </p:txBody>
      </p:sp>
      <p:cxnSp>
        <p:nvCxnSpPr>
          <p:cNvPr id="89" name="직선 연결선 88"/>
          <p:cNvCxnSpPr/>
          <p:nvPr/>
        </p:nvCxnSpPr>
        <p:spPr>
          <a:xfrm>
            <a:off x="8710618" y="6978764"/>
            <a:ext cx="3726860" cy="700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 flipV="1">
            <a:off x="9027042" y="2648575"/>
            <a:ext cx="3409767" cy="1354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972505" y="3597912"/>
            <a:ext cx="4827440" cy="14872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 err="1">
                <a:solidFill>
                  <a:schemeClr val="tx1"/>
                </a:solidFill>
              </a:rPr>
              <a:t>ㄴ</a:t>
            </a:r>
            <a:r>
              <a:rPr lang="en-US" altLang="ko-KR" sz="1500" dirty="0" err="1">
                <a:solidFill>
                  <a:schemeClr val="tx1"/>
                </a:solidFill>
              </a:rPr>
              <a:t>autoupdate</a:t>
            </a:r>
            <a:endParaRPr lang="en-US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</a:t>
            </a:r>
            <a:r>
              <a:rPr lang="ko-KR" altLang="en-US" sz="1500" dirty="0">
                <a:solidFill>
                  <a:schemeClr val="tx1"/>
                </a:solidFill>
              </a:rPr>
              <a:t>ㄴ</a:t>
            </a:r>
            <a:r>
              <a:rPr lang="en-US" altLang="ko-KR" sz="1500" dirty="0">
                <a:solidFill>
                  <a:schemeClr val="tx1"/>
                </a:solidFill>
              </a:rPr>
              <a:t> 1_MessagingAgent.jar.update</a:t>
            </a:r>
          </a:p>
          <a:p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>
                <a:solidFill>
                  <a:schemeClr val="tx1"/>
                </a:solidFill>
              </a:rPr>
              <a:t>  </a:t>
            </a:r>
            <a:r>
              <a:rPr lang="ko-KR" altLang="en-US" sz="1500" dirty="0">
                <a:solidFill>
                  <a:schemeClr val="tx1"/>
                </a:solidFill>
              </a:rPr>
              <a:t>ㄴ</a:t>
            </a:r>
            <a:r>
              <a:rPr lang="en-US" altLang="ko-KR" sz="1500" dirty="0">
                <a:solidFill>
                  <a:schemeClr val="tx1"/>
                </a:solidFill>
              </a:rPr>
              <a:t> 2_msg.cfg.update</a:t>
            </a:r>
          </a:p>
          <a:p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>
                <a:solidFill>
                  <a:schemeClr val="tx1"/>
                </a:solidFill>
              </a:rPr>
              <a:t>  </a:t>
            </a:r>
            <a:r>
              <a:rPr lang="ko-KR" altLang="en-US" sz="1500" dirty="0">
                <a:solidFill>
                  <a:schemeClr val="tx1"/>
                </a:solidFill>
              </a:rPr>
              <a:t>ㄴ </a:t>
            </a:r>
            <a:r>
              <a:rPr lang="en-US" altLang="ko-KR" sz="1500" dirty="0">
                <a:solidFill>
                  <a:schemeClr val="tx1"/>
                </a:solidFill>
              </a:rPr>
              <a:t>BAK</a:t>
            </a:r>
          </a:p>
          <a:p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>
                <a:solidFill>
                  <a:schemeClr val="tx1"/>
                </a:solidFill>
              </a:rPr>
              <a:t>      </a:t>
            </a:r>
            <a:r>
              <a:rPr lang="ko-KR" altLang="en-US" sz="1500" dirty="0">
                <a:solidFill>
                  <a:schemeClr val="tx1"/>
                </a:solidFill>
              </a:rPr>
              <a:t>ㄴ </a:t>
            </a:r>
            <a:r>
              <a:rPr lang="en-US" altLang="ko-KR" sz="1500" dirty="0">
                <a:solidFill>
                  <a:schemeClr val="tx1"/>
                </a:solidFill>
              </a:rPr>
              <a:t>MessagingAgent.jar.yyyymmddhh24miss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972505" y="5283869"/>
            <a:ext cx="4827440" cy="11176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Check file size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Check file md5sum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 Apply (backup &amp; copy)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 Run restart.sh</a:t>
            </a:r>
            <a:endParaRPr lang="en-US" altLang="ko-KR" sz="1500" dirty="0">
              <a:solidFill>
                <a:schemeClr val="tx1"/>
              </a:solidFill>
            </a:endParaRPr>
          </a:p>
        </p:txBody>
      </p:sp>
      <p:sp>
        <p:nvSpPr>
          <p:cNvPr id="26" name="순서도: 판단 25"/>
          <p:cNvSpPr/>
          <p:nvPr/>
        </p:nvSpPr>
        <p:spPr>
          <a:xfrm>
            <a:off x="2167871" y="2045060"/>
            <a:ext cx="2449662" cy="749430"/>
          </a:xfrm>
          <a:prstGeom prst="flowChartDecisi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UPDATE?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/>
          <p:cNvCxnSpPr>
            <a:stCxn id="26" idx="3"/>
          </p:cNvCxnSpPr>
          <p:nvPr/>
        </p:nvCxnSpPr>
        <p:spPr>
          <a:xfrm>
            <a:off x="4617533" y="2419775"/>
            <a:ext cx="2277264" cy="1178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>
            <a:stCxn id="26" idx="2"/>
            <a:endCxn id="91" idx="0"/>
          </p:cNvCxnSpPr>
          <p:nvPr/>
        </p:nvCxnSpPr>
        <p:spPr>
          <a:xfrm flipH="1">
            <a:off x="3386225" y="2794490"/>
            <a:ext cx="6477" cy="803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4772308" y="2235654"/>
            <a:ext cx="1137665" cy="400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①update?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953866" y="3091340"/>
            <a:ext cx="1537182" cy="407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download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98" name="직선 화살표 연결선 97"/>
          <p:cNvCxnSpPr/>
          <p:nvPr/>
        </p:nvCxnSpPr>
        <p:spPr>
          <a:xfrm flipH="1" flipV="1">
            <a:off x="4313618" y="2540950"/>
            <a:ext cx="2581179" cy="1293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4242278" y="2951525"/>
            <a:ext cx="1537182" cy="407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yes or no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3365534" y="2728769"/>
            <a:ext cx="629271" cy="407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yes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1668072" y="2391686"/>
            <a:ext cx="629271" cy="407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no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40" name="순서도: 수행의 시작/종료 39"/>
          <p:cNvSpPr/>
          <p:nvPr/>
        </p:nvSpPr>
        <p:spPr>
          <a:xfrm>
            <a:off x="2283203" y="6739617"/>
            <a:ext cx="2192925" cy="478293"/>
          </a:xfrm>
          <a:prstGeom prst="flowChartTermina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50" dirty="0"/>
              <a:t>실행</a:t>
            </a:r>
            <a:endParaRPr lang="ko-KR" altLang="en-US" sz="1950" dirty="0"/>
          </a:p>
        </p:txBody>
      </p:sp>
      <p:cxnSp>
        <p:nvCxnSpPr>
          <p:cNvPr id="102" name="꺾인 연결선 101"/>
          <p:cNvCxnSpPr>
            <a:stCxn id="26" idx="1"/>
            <a:endCxn id="40" idx="1"/>
          </p:cNvCxnSpPr>
          <p:nvPr/>
        </p:nvCxnSpPr>
        <p:spPr>
          <a:xfrm rot="10800000" flipH="1" flipV="1">
            <a:off x="2167871" y="2419775"/>
            <a:ext cx="115332" cy="4558989"/>
          </a:xfrm>
          <a:prstGeom prst="bentConnector3">
            <a:avLst>
              <a:gd name="adj1" fmla="val -13762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stCxn id="94" idx="2"/>
            <a:endCxn id="40" idx="0"/>
          </p:cNvCxnSpPr>
          <p:nvPr/>
        </p:nvCxnSpPr>
        <p:spPr>
          <a:xfrm flipH="1">
            <a:off x="3379666" y="6401486"/>
            <a:ext cx="6560" cy="338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/>
          <p:cNvSpPr/>
          <p:nvPr/>
        </p:nvSpPr>
        <p:spPr>
          <a:xfrm>
            <a:off x="8511302" y="7665978"/>
            <a:ext cx="3083507" cy="2192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[</a:t>
            </a:r>
            <a:r>
              <a:rPr lang="ko-KR" altLang="en-US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환경설정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]</a:t>
            </a:r>
            <a:r>
              <a:rPr lang="ko-KR" altLang="en-US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(/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cnf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/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service.cfg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---------------------------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[update]</a:t>
            </a:r>
          </a:p>
          <a:p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u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pdate_activation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= no</a:t>
            </a:r>
          </a:p>
          <a:p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u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pdate_host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= http://</a:t>
            </a:r>
          </a:p>
          <a:p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u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pdate_post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= 8000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update-run-time =0400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u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pdate-auto-restart =no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22170" y="7705857"/>
            <a:ext cx="7586100" cy="2312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[</a:t>
            </a:r>
            <a:r>
              <a:rPr lang="ko-KR" altLang="en-US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설  명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]</a:t>
            </a:r>
          </a:p>
          <a:p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-------------------------------------------------------------------------------------------</a:t>
            </a:r>
            <a:endParaRPr lang="en-US" altLang="ko-KR" sz="15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자동업데이트를 지원하며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, Default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는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off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이다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Agent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와 서버의 설정이 </a:t>
            </a:r>
            <a:r>
              <a:rPr lang="ko-KR" altLang="en-US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매핑되어야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업데이트가 가능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아이디별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버전관리하여 업데이트 가능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“*”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와일드카드를 이용하여 확장성 재고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Positive (include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옵션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), Negative (exclude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옵션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을 이용하여 쉬운 예외처리 가능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Jar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파일을 제외한 다른 파일은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Apply(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백업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&amp;</a:t>
            </a:r>
            <a:r>
              <a:rPr lang="ko-KR" altLang="en-US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파일교체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를 하지 않고 복사만 해둔다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[update.xml] 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expire_time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기한 내에만 업데이트 가능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6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6500"/>
            <a:ext cx="183261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702300" y="5130800"/>
            <a:ext cx="104775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1574800" y="5130800"/>
            <a:ext cx="10477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1400" y="-3848100"/>
            <a:ext cx="6616700" cy="6616700"/>
          </a:xfrm>
          <a:prstGeom prst="rect">
            <a:avLst/>
          </a:prstGeom>
          <a:noFill/>
        </p:spPr>
      </p:pic>
      <p:sp>
        <p:nvSpPr>
          <p:cNvPr id="6" name="TextBox 6"/>
          <p:cNvSpPr txBox="1"/>
          <p:nvPr/>
        </p:nvSpPr>
        <p:spPr>
          <a:xfrm>
            <a:off x="5372100" y="6070600"/>
            <a:ext cx="2400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경력</a:t>
            </a:r>
            <a:r>
              <a:rPr lang="en-US" sz="30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기술서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72100" y="7391400"/>
            <a:ext cx="3632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참여</a:t>
            </a:r>
            <a:r>
              <a:rPr lang="en-US" sz="30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30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목록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14300" y="4737100"/>
            <a:ext cx="3390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주요프로젝트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14300" y="6070600"/>
            <a:ext cx="3695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30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기획</a:t>
            </a:r>
            <a:r>
              <a:rPr lang="en-US" sz="30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과정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14300" y="7391400"/>
            <a:ext cx="3327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기술</a:t>
            </a:r>
            <a:r>
              <a:rPr lang="en-US" sz="30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보유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86300" y="4749800"/>
            <a:ext cx="62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en-US" sz="3000" b="1" i="0" u="sng" strike="noStrike">
                <a:solidFill>
                  <a:srgbClr val="000000"/>
                </a:solidFill>
                <a:latin typeface="Pretendard Regular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86300" y="6070600"/>
            <a:ext cx="723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en-US" sz="3000" b="1" i="0" u="sng" strike="noStrike">
                <a:solidFill>
                  <a:srgbClr val="000000"/>
                </a:solidFill>
                <a:latin typeface="Pretendard Regular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86300" y="7391400"/>
            <a:ext cx="723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en-US" sz="3000" b="1" i="0" u="sng" strike="noStrike">
                <a:solidFill>
                  <a:srgbClr val="000000"/>
                </a:solidFill>
                <a:latin typeface="Pretendard Regular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72100" y="4737100"/>
            <a:ext cx="2070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3000" b="1" i="0" u="none" strike="noStrike" dirty="0">
                <a:solidFill>
                  <a:srgbClr val="000000"/>
                </a:solidFill>
                <a:ea typeface="Pretendard Bold"/>
              </a:rPr>
              <a:t>자기소개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01500" y="4737100"/>
            <a:ext cx="723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en-US" sz="3000" b="1" i="0" u="sng" strike="noStrike">
                <a:solidFill>
                  <a:srgbClr val="000000"/>
                </a:solidFill>
                <a:latin typeface="Pretendard Regular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01500" y="6070600"/>
            <a:ext cx="59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en-US" sz="3000" b="1" i="0" u="sng" strike="noStrike">
                <a:solidFill>
                  <a:srgbClr val="000000"/>
                </a:solidFill>
                <a:latin typeface="Pretendard Regular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01500" y="7391400"/>
            <a:ext cx="723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en-US" sz="3000" b="1" i="0" u="sng" strike="noStrike">
                <a:solidFill>
                  <a:srgbClr val="000000"/>
                </a:solidFill>
                <a:latin typeface="Pretendard Regular"/>
              </a:rPr>
              <a:t>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5000" y="863600"/>
            <a:ext cx="1993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94619"/>
              </a:lnSpc>
            </a:pPr>
            <a:r>
              <a:rPr lang="ko-KR" sz="3600" b="1" i="0" u="none" strike="noStrike" dirty="0">
                <a:solidFill>
                  <a:srgbClr val="000000"/>
                </a:solidFill>
                <a:ea typeface="Pretendard Bold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57636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4631167" y="460220"/>
            <a:ext cx="7678718" cy="719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>
                <a:solidFill>
                  <a:schemeClr val="tx1"/>
                </a:solidFill>
              </a:rPr>
              <a:t>8</a:t>
            </a:r>
            <a:r>
              <a:rPr lang="en-US" altLang="ko-KR" sz="2700" b="1" dirty="0">
                <a:solidFill>
                  <a:schemeClr val="tx1"/>
                </a:solidFill>
              </a:rPr>
              <a:t>. Batch Fetch</a:t>
            </a:r>
            <a:endParaRPr lang="ko-KR" altLang="en-US" sz="27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601382" y="2170142"/>
            <a:ext cx="5064459" cy="4873019"/>
          </a:xfrm>
          <a:prstGeom prst="roundRect">
            <a:avLst>
              <a:gd name="adj" fmla="val 884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218140" y="1942470"/>
            <a:ext cx="2069613" cy="492333"/>
          </a:xfrm>
          <a:prstGeom prst="roundRect">
            <a:avLst>
              <a:gd name="adj" fmla="val 8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/>
              <a:t>v</a:t>
            </a:r>
            <a:r>
              <a:rPr lang="en-US" altLang="ko-KR" sz="2700" dirty="0"/>
              <a:t>1.8.x</a:t>
            </a:r>
            <a:endParaRPr lang="ko-KR" altLang="en-US" sz="2700" dirty="0"/>
          </a:p>
        </p:txBody>
      </p:sp>
      <p:sp>
        <p:nvSpPr>
          <p:cNvPr id="21" name="직사각형 20"/>
          <p:cNvSpPr/>
          <p:nvPr/>
        </p:nvSpPr>
        <p:spPr>
          <a:xfrm>
            <a:off x="7377949" y="2681856"/>
            <a:ext cx="3357818" cy="3280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5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29845" y="2256558"/>
            <a:ext cx="3833564" cy="2535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[</a:t>
            </a:r>
            <a:r>
              <a:rPr lang="ko-KR" altLang="en-US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환경설정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] (</a:t>
            </a:r>
            <a:r>
              <a:rPr lang="en-US" altLang="ko-KR" sz="15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msg.cfg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) 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------------------------------------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[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dbms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]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…(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생략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)…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# set use batch update function</a:t>
            </a:r>
          </a:p>
          <a:p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sms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-batch-process =yes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mms-batch-process =yes</a:t>
            </a:r>
          </a:p>
          <a:p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kak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-batch-process =yes</a:t>
            </a:r>
          </a:p>
          <a:p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r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cs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-batch-process =yes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720503" y="4606650"/>
            <a:ext cx="5821161" cy="2649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[</a:t>
            </a:r>
            <a:r>
              <a:rPr lang="ko-KR" altLang="en-US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설    명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]</a:t>
            </a:r>
            <a:endParaRPr lang="en-US" altLang="ko-KR" sz="15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----------------------------------------------------------------------</a:t>
            </a:r>
          </a:p>
          <a:p>
            <a:pPr marL="342900" indent="-342900"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기본 설정은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off</a:t>
            </a:r>
          </a:p>
          <a:p>
            <a:pPr marL="342900" indent="-342900"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기존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건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업데이트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-&gt; 1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건 발송에서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Batch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(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Update) -&gt; Array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삽입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-&gt; 1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건 발송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-&gt; Array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삭제로 변경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DB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부하 시 속도 측면에서 기존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Agent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의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2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배 이상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발송 성능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속도를 요구하는 클라이언트에 제공할 수 있는 옵션 중 하나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장애 발생 시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Array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리스트에서 발송 안된 메시지 복구 가능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Bizweb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Agent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에서 동작 중인 기능으로 검증됨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0" name="원통 29"/>
          <p:cNvSpPr/>
          <p:nvPr/>
        </p:nvSpPr>
        <p:spPr>
          <a:xfrm>
            <a:off x="8593875" y="3635617"/>
            <a:ext cx="1314834" cy="645863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dirty="0"/>
              <a:t>DB#1</a:t>
            </a:r>
            <a:endParaRPr lang="ko-KR" altLang="en-US" sz="2100" dirty="0"/>
          </a:p>
        </p:txBody>
      </p:sp>
      <p:sp>
        <p:nvSpPr>
          <p:cNvPr id="32" name="직사각형 31"/>
          <p:cNvSpPr/>
          <p:nvPr/>
        </p:nvSpPr>
        <p:spPr>
          <a:xfrm>
            <a:off x="9201281" y="4793153"/>
            <a:ext cx="1039602" cy="442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Fetch</a:t>
            </a:r>
          </a:p>
        </p:txBody>
      </p:sp>
      <p:sp>
        <p:nvSpPr>
          <p:cNvPr id="52" name="순서도: 수행의 시작/종료 51"/>
          <p:cNvSpPr/>
          <p:nvPr/>
        </p:nvSpPr>
        <p:spPr>
          <a:xfrm>
            <a:off x="7873964" y="5871572"/>
            <a:ext cx="2754656" cy="511019"/>
          </a:xfrm>
          <a:prstGeom prst="flowChartTermina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/>
              <a:t>SMSMMS/KAK/RCS</a:t>
            </a:r>
            <a:endParaRPr lang="ko-KR" altLang="en-US" sz="1950" dirty="0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11785277" y="2170142"/>
            <a:ext cx="5064459" cy="4873019"/>
          </a:xfrm>
          <a:prstGeom prst="roundRect">
            <a:avLst>
              <a:gd name="adj" fmla="val 884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3402035" y="1942469"/>
            <a:ext cx="2069613" cy="492333"/>
          </a:xfrm>
          <a:prstGeom prst="roundRect">
            <a:avLst>
              <a:gd name="adj" fmla="val 8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/>
              <a:t>v2.0</a:t>
            </a:r>
            <a:endParaRPr lang="ko-KR" altLang="en-US" sz="2700" dirty="0"/>
          </a:p>
        </p:txBody>
      </p:sp>
      <p:sp>
        <p:nvSpPr>
          <p:cNvPr id="59" name="원통 58"/>
          <p:cNvSpPr/>
          <p:nvPr/>
        </p:nvSpPr>
        <p:spPr>
          <a:xfrm>
            <a:off x="13777770" y="3305071"/>
            <a:ext cx="1314834" cy="645863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dirty="0"/>
              <a:t>DB#1</a:t>
            </a:r>
            <a:endParaRPr lang="ko-KR" altLang="en-US" sz="2100" dirty="0"/>
          </a:p>
        </p:txBody>
      </p:sp>
      <p:sp>
        <p:nvSpPr>
          <p:cNvPr id="63" name="순서도: 수행의 시작/종료 62"/>
          <p:cNvSpPr/>
          <p:nvPr/>
        </p:nvSpPr>
        <p:spPr>
          <a:xfrm>
            <a:off x="13057859" y="5871572"/>
            <a:ext cx="2754656" cy="511019"/>
          </a:xfrm>
          <a:prstGeom prst="flowChartTermina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/>
              <a:t>SMSMMS/KAK/RCS</a:t>
            </a:r>
            <a:endParaRPr lang="ko-KR" altLang="en-US" sz="1950" dirty="0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10735766" y="7967181"/>
            <a:ext cx="2069613" cy="492333"/>
          </a:xfrm>
          <a:prstGeom prst="roundRect">
            <a:avLst>
              <a:gd name="adj" fmla="val 8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/>
              <a:t>GW</a:t>
            </a:r>
            <a:endParaRPr lang="ko-KR" altLang="en-US" sz="2700" dirty="0"/>
          </a:p>
        </p:txBody>
      </p:sp>
      <p:sp>
        <p:nvSpPr>
          <p:cNvPr id="43" name="순서도: 다중 문서 42"/>
          <p:cNvSpPr/>
          <p:nvPr/>
        </p:nvSpPr>
        <p:spPr>
          <a:xfrm>
            <a:off x="13654799" y="4396894"/>
            <a:ext cx="1816850" cy="862772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ARRAY</a:t>
            </a:r>
            <a:endParaRPr lang="ko-KR" altLang="en-US" dirty="0"/>
          </a:p>
        </p:txBody>
      </p:sp>
      <p:cxnSp>
        <p:nvCxnSpPr>
          <p:cNvPr id="47" name="직선 화살표 연결선 46"/>
          <p:cNvCxnSpPr>
            <a:stCxn id="52" idx="2"/>
            <a:endCxn id="69" idx="0"/>
          </p:cNvCxnSpPr>
          <p:nvPr/>
        </p:nvCxnSpPr>
        <p:spPr>
          <a:xfrm>
            <a:off x="9251292" y="6382590"/>
            <a:ext cx="2519280" cy="1584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63" idx="2"/>
            <a:endCxn id="69" idx="0"/>
          </p:cNvCxnSpPr>
          <p:nvPr/>
        </p:nvCxnSpPr>
        <p:spPr>
          <a:xfrm flipH="1">
            <a:off x="11770572" y="6382590"/>
            <a:ext cx="2664615" cy="1584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30" idx="3"/>
            <a:endCxn id="52" idx="0"/>
          </p:cNvCxnSpPr>
          <p:nvPr/>
        </p:nvCxnSpPr>
        <p:spPr>
          <a:xfrm>
            <a:off x="9251292" y="4281479"/>
            <a:ext cx="0" cy="1590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59" idx="4"/>
            <a:endCxn id="43" idx="3"/>
          </p:cNvCxnSpPr>
          <p:nvPr/>
        </p:nvCxnSpPr>
        <p:spPr>
          <a:xfrm>
            <a:off x="15092604" y="3628003"/>
            <a:ext cx="379044" cy="1200278"/>
          </a:xfrm>
          <a:prstGeom prst="bentConnector3">
            <a:avLst>
              <a:gd name="adj1" fmla="val 1904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8593874" y="6484464"/>
            <a:ext cx="1143432" cy="442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발송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111" name="꺾인 연결선 110"/>
          <p:cNvCxnSpPr>
            <a:stCxn id="52" idx="1"/>
            <a:endCxn id="30" idx="2"/>
          </p:cNvCxnSpPr>
          <p:nvPr/>
        </p:nvCxnSpPr>
        <p:spPr>
          <a:xfrm rot="10800000" flipH="1">
            <a:off x="7873963" y="3958550"/>
            <a:ext cx="719912" cy="2168534"/>
          </a:xfrm>
          <a:prstGeom prst="bentConnector3">
            <a:avLst>
              <a:gd name="adj1" fmla="val -476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7231664" y="3460551"/>
            <a:ext cx="1251849" cy="442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Update</a:t>
            </a:r>
          </a:p>
        </p:txBody>
      </p:sp>
      <p:cxnSp>
        <p:nvCxnSpPr>
          <p:cNvPr id="122" name="꺾인 연결선 121"/>
          <p:cNvCxnSpPr>
            <a:stCxn id="59" idx="2"/>
            <a:endCxn id="63" idx="1"/>
          </p:cNvCxnSpPr>
          <p:nvPr/>
        </p:nvCxnSpPr>
        <p:spPr>
          <a:xfrm rot="10800000" flipV="1">
            <a:off x="13057861" y="3628001"/>
            <a:ext cx="719912" cy="2499080"/>
          </a:xfrm>
          <a:prstGeom prst="bentConnector3">
            <a:avLst>
              <a:gd name="adj1" fmla="val 147631"/>
            </a:avLst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/>
          <p:cNvSpPr/>
          <p:nvPr/>
        </p:nvSpPr>
        <p:spPr>
          <a:xfrm>
            <a:off x="15027625" y="3129983"/>
            <a:ext cx="1979612" cy="442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Fetch &amp; Batch</a:t>
            </a:r>
          </a:p>
        </p:txBody>
      </p:sp>
      <p:sp>
        <p:nvSpPr>
          <p:cNvPr id="132" name="직사각형 131"/>
          <p:cNvSpPr/>
          <p:nvPr/>
        </p:nvSpPr>
        <p:spPr>
          <a:xfrm>
            <a:off x="15714033" y="4007097"/>
            <a:ext cx="1251849" cy="442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Put</a:t>
            </a:r>
          </a:p>
        </p:txBody>
      </p:sp>
      <p:sp>
        <p:nvSpPr>
          <p:cNvPr id="134" name="직사각형 133"/>
          <p:cNvSpPr/>
          <p:nvPr/>
        </p:nvSpPr>
        <p:spPr>
          <a:xfrm>
            <a:off x="14138694" y="6514409"/>
            <a:ext cx="1143432" cy="442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발송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14406987" y="5317617"/>
            <a:ext cx="1143432" cy="442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Delete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136" name="직선 화살표 연결선 135"/>
          <p:cNvCxnSpPr>
            <a:stCxn id="63" idx="0"/>
            <a:endCxn id="43" idx="2"/>
          </p:cNvCxnSpPr>
          <p:nvPr/>
        </p:nvCxnSpPr>
        <p:spPr>
          <a:xfrm flipV="1">
            <a:off x="14435187" y="5226992"/>
            <a:ext cx="1698" cy="644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폭발 2 141"/>
          <p:cNvSpPr/>
          <p:nvPr/>
        </p:nvSpPr>
        <p:spPr>
          <a:xfrm>
            <a:off x="12127074" y="4056776"/>
            <a:ext cx="1937208" cy="1500213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장애</a:t>
            </a:r>
            <a:endParaRPr lang="en-US" altLang="ko-KR" dirty="0"/>
          </a:p>
          <a:p>
            <a:pPr algn="ctr"/>
            <a:r>
              <a:rPr lang="ko-KR" altLang="en-US" dirty="0"/>
              <a:t>복구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111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4631167" y="460220"/>
            <a:ext cx="7678718" cy="719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>
                <a:solidFill>
                  <a:schemeClr val="tx1"/>
                </a:solidFill>
              </a:rPr>
              <a:t>9</a:t>
            </a:r>
            <a:r>
              <a:rPr lang="en-US" altLang="ko-KR" sz="2700" b="1" dirty="0">
                <a:solidFill>
                  <a:schemeClr val="tx1"/>
                </a:solidFill>
              </a:rPr>
              <a:t>. Report Queue (Thread</a:t>
            </a:r>
            <a:r>
              <a:rPr lang="ko-KR" altLang="en-US" sz="2700" b="1" dirty="0">
                <a:solidFill>
                  <a:schemeClr val="tx1"/>
                </a:solidFill>
              </a:rPr>
              <a:t>지원</a:t>
            </a:r>
            <a:r>
              <a:rPr lang="en-US" altLang="ko-KR" sz="2700" b="1" dirty="0">
                <a:solidFill>
                  <a:schemeClr val="tx1"/>
                </a:solidFill>
              </a:rPr>
              <a:t>)</a:t>
            </a:r>
            <a:endParaRPr lang="ko-KR" altLang="en-US" sz="2700" b="1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040861" y="2000951"/>
            <a:ext cx="4185503" cy="4873019"/>
          </a:xfrm>
          <a:prstGeom prst="roundRect">
            <a:avLst>
              <a:gd name="adj" fmla="val 884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218140" y="1773279"/>
            <a:ext cx="2069613" cy="492333"/>
          </a:xfrm>
          <a:prstGeom prst="roundRect">
            <a:avLst>
              <a:gd name="adj" fmla="val 8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/>
              <a:t>v</a:t>
            </a:r>
            <a:r>
              <a:rPr lang="en-US" altLang="ko-KR" sz="2700" dirty="0"/>
              <a:t>1.8.x</a:t>
            </a:r>
            <a:endParaRPr lang="ko-KR" altLang="en-US" sz="2700" dirty="0"/>
          </a:p>
        </p:txBody>
      </p:sp>
      <p:sp>
        <p:nvSpPr>
          <p:cNvPr id="18" name="직사각형 17"/>
          <p:cNvSpPr/>
          <p:nvPr/>
        </p:nvSpPr>
        <p:spPr>
          <a:xfrm>
            <a:off x="7377949" y="2512665"/>
            <a:ext cx="3357818" cy="3280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5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19113" y="1549145"/>
            <a:ext cx="6010230" cy="3353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[</a:t>
            </a:r>
            <a:r>
              <a:rPr lang="ko-KR" altLang="en-US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환경설정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] (</a:t>
            </a:r>
            <a:r>
              <a:rPr lang="en-US" altLang="ko-KR" sz="15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msg.cfg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------------------------------------------------------------------------</a:t>
            </a:r>
          </a:p>
          <a:p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[common]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…(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생략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)…</a:t>
            </a:r>
          </a:p>
          <a:p>
            <a:r>
              <a:rPr lang="en-US" altLang="ko-KR" sz="1500" dirty="0">
                <a:solidFill>
                  <a:schemeClr val="accent6"/>
                </a:solidFill>
                <a:latin typeface="맑은 고딕" panose="020B0503020000020004" pitchFamily="50" charset="-127"/>
              </a:rPr>
              <a:t># report queue folder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r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eport-queue-path =report</a:t>
            </a:r>
          </a:p>
          <a:p>
            <a:r>
              <a:rPr lang="en-US" altLang="ko-KR" sz="1500" dirty="0">
                <a:solidFill>
                  <a:schemeClr val="accent6"/>
                </a:solidFill>
                <a:latin typeface="맑은 고딕" panose="020B0503020000020004" pitchFamily="50" charset="-127"/>
              </a:rPr>
              <a:t># report queue multi-thread [value: ‘</a:t>
            </a:r>
            <a:r>
              <a:rPr lang="en-US" altLang="ko-KR" sz="1500" dirty="0" err="1">
                <a:solidFill>
                  <a:schemeClr val="accent6"/>
                </a:solidFill>
                <a:latin typeface="맑은 고딕" panose="020B0503020000020004" pitchFamily="50" charset="-127"/>
              </a:rPr>
              <a:t>yes’|’no</a:t>
            </a:r>
            <a:r>
              <a:rPr lang="en-US" altLang="ko-KR" sz="1500" dirty="0">
                <a:solidFill>
                  <a:schemeClr val="accent6"/>
                </a:solidFill>
                <a:latin typeface="맑은 고딕" panose="020B0503020000020004" pitchFamily="50" charset="-127"/>
              </a:rPr>
              <a:t>’]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r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eport-queue-thread =no</a:t>
            </a:r>
          </a:p>
          <a:p>
            <a:r>
              <a:rPr lang="en-US" altLang="ko-KR" sz="1500" dirty="0">
                <a:solidFill>
                  <a:schemeClr val="accent6"/>
                </a:solidFill>
                <a:latin typeface="맑은 고딕" panose="020B0503020000020004" pitchFamily="50" charset="-127"/>
              </a:rPr>
              <a:t># report queue sleep, (unit. Millisecond) [value: 1~100 (default 1)]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r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eport-queue-sleep =1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919113" y="4397270"/>
            <a:ext cx="6088440" cy="3646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[</a:t>
            </a:r>
            <a:r>
              <a:rPr lang="ko-KR" altLang="en-US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설    명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]</a:t>
            </a:r>
          </a:p>
          <a:p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-------------------------------------------------------------------------</a:t>
            </a:r>
            <a:endParaRPr lang="en-US" altLang="ko-KR" sz="15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기존 제공되는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Report Queue Thread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는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개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Report DB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처리 시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Commit Batch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처리로 기존 건건이 처리되는 </a:t>
            </a:r>
            <a:r>
              <a:rPr lang="ko-KR" altLang="en-US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로직보다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속도나 </a:t>
            </a:r>
            <a:r>
              <a:rPr lang="ko-KR" altLang="en-US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부하면에서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유리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다량의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Report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수신이나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DB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부하 발생 시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Report 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Ack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전송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Delay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가 없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음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Report 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Ack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Delay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가 없으므로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, GW Report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재전송 또한 발생하지 않음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Disk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용량에 따라 저장 가능한 용량에 한계가 없음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장애 발생 시 기존 수신된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Report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데이터가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Disk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에 남아있으므로 영구 보존 및 복구 가능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Bind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개수에 따라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Thread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지원 가능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더욱 빠른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Report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처리 가능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속도를 요구하는 클라이언트에게 제공될 수 있는 옵션 중 하나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21" name="원통 20"/>
          <p:cNvSpPr/>
          <p:nvPr/>
        </p:nvSpPr>
        <p:spPr>
          <a:xfrm>
            <a:off x="8593875" y="3098779"/>
            <a:ext cx="1314834" cy="645863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dirty="0"/>
              <a:t>DB#1</a:t>
            </a:r>
            <a:endParaRPr lang="ko-KR" altLang="en-US" sz="2100" dirty="0"/>
          </a:p>
        </p:txBody>
      </p:sp>
      <p:sp>
        <p:nvSpPr>
          <p:cNvPr id="22" name="직사각형 21"/>
          <p:cNvSpPr/>
          <p:nvPr/>
        </p:nvSpPr>
        <p:spPr>
          <a:xfrm>
            <a:off x="9201280" y="4256315"/>
            <a:ext cx="1233317" cy="442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②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Update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3" name="순서도: 수행의 시작/종료 22"/>
          <p:cNvSpPr/>
          <p:nvPr/>
        </p:nvSpPr>
        <p:spPr>
          <a:xfrm>
            <a:off x="7873964" y="5334734"/>
            <a:ext cx="2754656" cy="511019"/>
          </a:xfrm>
          <a:prstGeom prst="flowChartTermina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/>
              <a:t>REPORT</a:t>
            </a:r>
            <a:endParaRPr lang="ko-KR" altLang="en-US" sz="1950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2493421" y="2000951"/>
            <a:ext cx="4185503" cy="4873019"/>
          </a:xfrm>
          <a:prstGeom prst="roundRect">
            <a:avLst>
              <a:gd name="adj" fmla="val 884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585860" y="1773278"/>
            <a:ext cx="2069613" cy="492333"/>
          </a:xfrm>
          <a:prstGeom prst="roundRect">
            <a:avLst>
              <a:gd name="adj" fmla="val 8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/>
              <a:t>v2.0</a:t>
            </a:r>
            <a:endParaRPr lang="ko-KR" altLang="en-US" sz="2700" dirty="0"/>
          </a:p>
        </p:txBody>
      </p:sp>
      <p:sp>
        <p:nvSpPr>
          <p:cNvPr id="26" name="원통 25"/>
          <p:cNvSpPr/>
          <p:nvPr/>
        </p:nvSpPr>
        <p:spPr>
          <a:xfrm>
            <a:off x="13749489" y="2414726"/>
            <a:ext cx="1314834" cy="645863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dirty="0"/>
              <a:t>DB#1</a:t>
            </a:r>
            <a:endParaRPr lang="ko-KR" altLang="en-US" sz="2100" dirty="0"/>
          </a:p>
        </p:txBody>
      </p:sp>
      <p:sp>
        <p:nvSpPr>
          <p:cNvPr id="27" name="순서도: 수행의 시작/종료 26"/>
          <p:cNvSpPr/>
          <p:nvPr/>
        </p:nvSpPr>
        <p:spPr>
          <a:xfrm>
            <a:off x="13057859" y="5886206"/>
            <a:ext cx="2754656" cy="511019"/>
          </a:xfrm>
          <a:prstGeom prst="flowChartTermina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/>
              <a:t>REPORT</a:t>
            </a:r>
            <a:endParaRPr lang="ko-KR" altLang="en-US" sz="195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35766" y="7797990"/>
            <a:ext cx="2069613" cy="492333"/>
          </a:xfrm>
          <a:prstGeom prst="roundRect">
            <a:avLst>
              <a:gd name="adj" fmla="val 8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/>
              <a:t>Gateway</a:t>
            </a:r>
            <a:endParaRPr lang="ko-KR" altLang="en-US" sz="2700" dirty="0"/>
          </a:p>
        </p:txBody>
      </p:sp>
      <p:sp>
        <p:nvSpPr>
          <p:cNvPr id="29" name="순서도: 다중 문서 28"/>
          <p:cNvSpPr/>
          <p:nvPr/>
        </p:nvSpPr>
        <p:spPr>
          <a:xfrm>
            <a:off x="13654799" y="4581214"/>
            <a:ext cx="1816850" cy="862772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DISK</a:t>
            </a:r>
          </a:p>
          <a:p>
            <a:pPr algn="ctr"/>
            <a:r>
              <a:rPr lang="en-US" altLang="ko-KR" dirty="0"/>
              <a:t>QUEUE</a:t>
            </a:r>
            <a:endParaRPr lang="ko-KR" altLang="en-US" dirty="0"/>
          </a:p>
        </p:txBody>
      </p:sp>
      <p:cxnSp>
        <p:nvCxnSpPr>
          <p:cNvPr id="30" name="직선 화살표 연결선 29"/>
          <p:cNvCxnSpPr>
            <a:stCxn id="28" idx="0"/>
            <a:endCxn id="23" idx="2"/>
          </p:cNvCxnSpPr>
          <p:nvPr/>
        </p:nvCxnSpPr>
        <p:spPr>
          <a:xfrm flipH="1" flipV="1">
            <a:off x="9251292" y="5845752"/>
            <a:ext cx="2519280" cy="1952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8" idx="0"/>
            <a:endCxn id="27" idx="2"/>
          </p:cNvCxnSpPr>
          <p:nvPr/>
        </p:nvCxnSpPr>
        <p:spPr>
          <a:xfrm flipV="1">
            <a:off x="11770572" y="6397224"/>
            <a:ext cx="2664615" cy="1400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3" idx="0"/>
            <a:endCxn id="21" idx="3"/>
          </p:cNvCxnSpPr>
          <p:nvPr/>
        </p:nvCxnSpPr>
        <p:spPr>
          <a:xfrm flipV="1">
            <a:off x="9251292" y="3744641"/>
            <a:ext cx="0" cy="1590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9738307" y="5846408"/>
            <a:ext cx="1723415" cy="442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①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Report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수신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35" name="꺾인 연결선 34"/>
          <p:cNvCxnSpPr>
            <a:stCxn id="23" idx="1"/>
            <a:endCxn id="28" idx="1"/>
          </p:cNvCxnSpPr>
          <p:nvPr/>
        </p:nvCxnSpPr>
        <p:spPr>
          <a:xfrm rot="10800000" flipH="1" flipV="1">
            <a:off x="7873964" y="5590244"/>
            <a:ext cx="2861802" cy="2453913"/>
          </a:xfrm>
          <a:prstGeom prst="bentConnector3">
            <a:avLst>
              <a:gd name="adj1" fmla="val -119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7443819" y="5921118"/>
            <a:ext cx="1251849" cy="442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③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Ack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전송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4407667" y="3037095"/>
            <a:ext cx="1912725" cy="442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 Batch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Update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4138694" y="6345218"/>
            <a:ext cx="1673820" cy="442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①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Report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수신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4406987" y="5388813"/>
            <a:ext cx="1143432" cy="442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②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Put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42" name="직선 화살표 연결선 41"/>
          <p:cNvCxnSpPr>
            <a:stCxn id="27" idx="0"/>
            <a:endCxn id="29" idx="2"/>
          </p:cNvCxnSpPr>
          <p:nvPr/>
        </p:nvCxnSpPr>
        <p:spPr>
          <a:xfrm flipV="1">
            <a:off x="14435187" y="5411312"/>
            <a:ext cx="1698" cy="47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순서도: 수행의 시작/종료 54"/>
          <p:cNvSpPr/>
          <p:nvPr/>
        </p:nvSpPr>
        <p:spPr>
          <a:xfrm>
            <a:off x="13029659" y="3552995"/>
            <a:ext cx="2754656" cy="511019"/>
          </a:xfrm>
          <a:prstGeom prst="flowChartTermina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/>
              <a:t>QUEUE THREAD</a:t>
            </a:r>
            <a:endParaRPr lang="ko-KR" altLang="en-US" sz="1950" dirty="0"/>
          </a:p>
        </p:txBody>
      </p:sp>
      <p:sp>
        <p:nvSpPr>
          <p:cNvPr id="56" name="직사각형 55"/>
          <p:cNvSpPr/>
          <p:nvPr/>
        </p:nvSpPr>
        <p:spPr>
          <a:xfrm>
            <a:off x="14323599" y="4090232"/>
            <a:ext cx="1143432" cy="442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④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Take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57" name="직선 화살표 연결선 56"/>
          <p:cNvCxnSpPr/>
          <p:nvPr/>
        </p:nvCxnSpPr>
        <p:spPr>
          <a:xfrm flipV="1">
            <a:off x="14406987" y="4076771"/>
            <a:ext cx="0" cy="467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27" idx="3"/>
            <a:endCxn id="28" idx="3"/>
          </p:cNvCxnSpPr>
          <p:nvPr/>
        </p:nvCxnSpPr>
        <p:spPr>
          <a:xfrm flipH="1">
            <a:off x="12805379" y="6141716"/>
            <a:ext cx="3007136" cy="1902441"/>
          </a:xfrm>
          <a:prstGeom prst="bentConnector3">
            <a:avLst>
              <a:gd name="adj1" fmla="val -114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15618830" y="5665250"/>
            <a:ext cx="1251849" cy="442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③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Ack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전송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65" name="직선 화살표 연결선 64"/>
          <p:cNvCxnSpPr>
            <a:stCxn id="55" idx="0"/>
            <a:endCxn id="26" idx="3"/>
          </p:cNvCxnSpPr>
          <p:nvPr/>
        </p:nvCxnSpPr>
        <p:spPr>
          <a:xfrm flipH="1" flipV="1">
            <a:off x="14406906" y="3060589"/>
            <a:ext cx="81" cy="492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8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4631167" y="460220"/>
            <a:ext cx="7678718" cy="719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>
                <a:solidFill>
                  <a:schemeClr val="tx1"/>
                </a:solidFill>
              </a:rPr>
              <a:t>10. Active-Active </a:t>
            </a:r>
            <a:r>
              <a:rPr lang="en-US" altLang="ko-KR" sz="2700" b="1" dirty="0" err="1">
                <a:solidFill>
                  <a:schemeClr val="tx1"/>
                </a:solidFill>
              </a:rPr>
              <a:t>FailOver</a:t>
            </a:r>
            <a:r>
              <a:rPr lang="en-US" altLang="ko-KR" sz="2700" b="1" dirty="0">
                <a:solidFill>
                  <a:schemeClr val="tx1"/>
                </a:solidFill>
              </a:rPr>
              <a:t> (</a:t>
            </a:r>
            <a:r>
              <a:rPr lang="ko-KR" altLang="en-US" sz="2700" b="1" dirty="0">
                <a:solidFill>
                  <a:schemeClr val="tx1"/>
                </a:solidFill>
              </a:rPr>
              <a:t>이중화</a:t>
            </a:r>
            <a:r>
              <a:rPr lang="en-US" altLang="ko-KR" sz="2700" b="1" dirty="0">
                <a:solidFill>
                  <a:schemeClr val="tx1"/>
                </a:solidFill>
              </a:rPr>
              <a:t>)</a:t>
            </a:r>
            <a:endParaRPr lang="ko-KR" altLang="en-US" sz="2700" b="1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299818" y="2015092"/>
            <a:ext cx="4185503" cy="3892592"/>
          </a:xfrm>
          <a:prstGeom prst="roundRect">
            <a:avLst>
              <a:gd name="adj" fmla="val 884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373617" y="1787420"/>
            <a:ext cx="2276574" cy="492333"/>
          </a:xfrm>
          <a:prstGeom prst="roundRect">
            <a:avLst>
              <a:gd name="adj" fmla="val 8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/>
              <a:t>v</a:t>
            </a:r>
            <a:r>
              <a:rPr lang="en-US" altLang="ko-KR" sz="2700" dirty="0"/>
              <a:t>2.0 master</a:t>
            </a:r>
            <a:endParaRPr lang="ko-KR" altLang="en-US" sz="2700" dirty="0"/>
          </a:p>
        </p:txBody>
      </p:sp>
      <p:sp>
        <p:nvSpPr>
          <p:cNvPr id="19" name="직사각형 18"/>
          <p:cNvSpPr/>
          <p:nvPr/>
        </p:nvSpPr>
        <p:spPr>
          <a:xfrm>
            <a:off x="919280" y="1614660"/>
            <a:ext cx="6151718" cy="3353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[</a:t>
            </a:r>
            <a:r>
              <a:rPr lang="ko-KR" altLang="en-US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환경설정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] (</a:t>
            </a:r>
            <a:r>
              <a:rPr lang="en-US" altLang="ko-KR" sz="15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service.cfg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--------------------------------------------------------------------</a:t>
            </a:r>
          </a:p>
          <a:p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[failover]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failover-activation =yes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r>
              <a:rPr lang="en-US" altLang="ko-KR" sz="1500" dirty="0">
                <a:solidFill>
                  <a:schemeClr val="accent6"/>
                </a:solidFill>
                <a:latin typeface="맑은 고딕" panose="020B0503020000020004" pitchFamily="50" charset="-127"/>
              </a:rPr>
              <a:t># set fail-over identity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f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ailover-id =master (slave)</a:t>
            </a:r>
          </a:p>
          <a:p>
            <a:r>
              <a:rPr lang="en-US" altLang="ko-KR" sz="1500" dirty="0">
                <a:solidFill>
                  <a:schemeClr val="accent6"/>
                </a:solidFill>
                <a:latin typeface="맑은 고딕" panose="020B0503020000020004" pitchFamily="50" charset="-127"/>
              </a:rPr>
              <a:t># set the fail-over count to switch to the slave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failover-switch-count =3</a:t>
            </a:r>
          </a:p>
          <a:p>
            <a:r>
              <a:rPr lang="en-US" altLang="ko-KR" sz="1500" dirty="0">
                <a:solidFill>
                  <a:schemeClr val="accent6"/>
                </a:solidFill>
                <a:latin typeface="맑은 고딕" panose="020B0503020000020004" pitchFamily="50" charset="-127"/>
              </a:rPr>
              <a:t># set the fail-over check sleep [unit. sec] [default: 5]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failover-check-sleep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5</a:t>
            </a:r>
          </a:p>
          <a:p>
            <a:r>
              <a:rPr lang="en-US" altLang="ko-KR" sz="1500" dirty="0">
                <a:solidFill>
                  <a:schemeClr val="accent6"/>
                </a:solidFill>
                <a:latin typeface="맑은 고딕" panose="020B0503020000020004" pitchFamily="50" charset="-127"/>
              </a:rPr>
              <a:t># set the fail-over check </a:t>
            </a:r>
            <a:r>
              <a:rPr lang="en-US" altLang="ko-KR" sz="1500" dirty="0">
                <a:solidFill>
                  <a:schemeClr val="accent6"/>
                </a:solidFill>
                <a:latin typeface="맑은 고딕" panose="020B0503020000020004" pitchFamily="50" charset="-127"/>
              </a:rPr>
              <a:t>hang </a:t>
            </a:r>
            <a:r>
              <a:rPr lang="en-US" altLang="ko-KR" sz="1500" dirty="0">
                <a:solidFill>
                  <a:schemeClr val="accent6"/>
                </a:solidFill>
                <a:latin typeface="맑은 고딕" panose="020B0503020000020004" pitchFamily="50" charset="-127"/>
              </a:rPr>
              <a:t>[unit. sec] [default: </a:t>
            </a:r>
            <a:r>
              <a:rPr lang="en-US" altLang="ko-KR" sz="1500" dirty="0">
                <a:solidFill>
                  <a:schemeClr val="accent6"/>
                </a:solidFill>
                <a:latin typeface="맑은 고딕" panose="020B0503020000020004" pitchFamily="50" charset="-127"/>
              </a:rPr>
              <a:t>300]</a:t>
            </a:r>
            <a:endParaRPr lang="en-US" altLang="ko-KR" sz="1500" dirty="0">
              <a:solidFill>
                <a:schemeClr val="accent6"/>
              </a:solidFill>
              <a:latin typeface="맑은 고딕" panose="020B0503020000020004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failover-hang-timeout =300</a:t>
            </a:r>
          </a:p>
          <a:p>
            <a:r>
              <a:rPr lang="en-US" altLang="ko-KR" sz="1500" dirty="0">
                <a:solidFill>
                  <a:schemeClr val="accent6"/>
                </a:solidFill>
                <a:latin typeface="맑은 고딕" panose="020B0503020000020004" pitchFamily="50" charset="-127"/>
              </a:rPr>
              <a:t># set the fail-over check hang </a:t>
            </a:r>
            <a:r>
              <a:rPr lang="en-US" altLang="ko-KR" sz="1500" dirty="0">
                <a:solidFill>
                  <a:schemeClr val="accent6"/>
                </a:solidFill>
                <a:latin typeface="맑은 고딕" panose="020B0503020000020004" pitchFamily="50" charset="-127"/>
              </a:rPr>
              <a:t>over count [default</a:t>
            </a:r>
            <a:r>
              <a:rPr lang="en-US" altLang="ko-KR" sz="1500" dirty="0">
                <a:solidFill>
                  <a:schemeClr val="accent6"/>
                </a:solidFill>
                <a:latin typeface="맑은 고딕" panose="020B0503020000020004" pitchFamily="50" charset="-127"/>
              </a:rPr>
              <a:t>: </a:t>
            </a:r>
            <a:r>
              <a:rPr lang="en-US" altLang="ko-KR" sz="1500" dirty="0">
                <a:solidFill>
                  <a:schemeClr val="accent6"/>
                </a:solidFill>
                <a:latin typeface="맑은 고딕" panose="020B0503020000020004" pitchFamily="50" charset="-127"/>
              </a:rPr>
              <a:t>3]</a:t>
            </a:r>
            <a:endParaRPr lang="en-US" altLang="ko-KR" sz="1500" dirty="0">
              <a:solidFill>
                <a:schemeClr val="accent6"/>
              </a:solidFill>
              <a:latin typeface="맑은 고딕" panose="020B0503020000020004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Failover-hang-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overcnt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3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r>
              <a:rPr lang="en-US" altLang="ko-KR" sz="1500" dirty="0">
                <a:solidFill>
                  <a:schemeClr val="accent6"/>
                </a:solidFill>
                <a:latin typeface="맑은 고딕" panose="020B0503020000020004" pitchFamily="50" charset="-127"/>
              </a:rPr>
              <a:t># </a:t>
            </a:r>
            <a:r>
              <a:rPr lang="en-US" altLang="ko-KR" sz="1500" dirty="0">
                <a:solidFill>
                  <a:schemeClr val="accent6"/>
                </a:solidFill>
                <a:latin typeface="맑은 고딕" panose="020B0503020000020004" pitchFamily="50" charset="-127"/>
              </a:rPr>
              <a:t>set the fail-over table name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Failover-table-name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msg_failover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3143420" y="2015093"/>
            <a:ext cx="4154487" cy="3835623"/>
          </a:xfrm>
          <a:prstGeom prst="roundRect">
            <a:avLst>
              <a:gd name="adj" fmla="val 884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4151396" y="1787418"/>
            <a:ext cx="2276574" cy="492333"/>
          </a:xfrm>
          <a:prstGeom prst="roundRect">
            <a:avLst>
              <a:gd name="adj" fmla="val 8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/>
              <a:t>v2.0 slave</a:t>
            </a:r>
            <a:endParaRPr lang="ko-KR" altLang="en-US" sz="2700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7297362" y="6850065"/>
            <a:ext cx="10000545" cy="2122089"/>
          </a:xfrm>
          <a:prstGeom prst="roundRect">
            <a:avLst>
              <a:gd name="adj" fmla="val 884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11391827" y="6653279"/>
            <a:ext cx="2069613" cy="473426"/>
          </a:xfrm>
          <a:prstGeom prst="roundRect">
            <a:avLst>
              <a:gd name="adj" fmla="val 8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/>
              <a:t>DATABASE</a:t>
            </a:r>
            <a:endParaRPr lang="ko-KR" altLang="en-US" sz="27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7579151" y="7241296"/>
          <a:ext cx="9530500" cy="1587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1977">
                  <a:extLst>
                    <a:ext uri="{9D8B030D-6E8A-4147-A177-3AD203B41FA5}">
                      <a16:colId xmlns:a16="http://schemas.microsoft.com/office/drawing/2014/main" val="3037776511"/>
                    </a:ext>
                  </a:extLst>
                </a:gridCol>
                <a:gridCol w="1077279">
                  <a:extLst>
                    <a:ext uri="{9D8B030D-6E8A-4147-A177-3AD203B41FA5}">
                      <a16:colId xmlns:a16="http://schemas.microsoft.com/office/drawing/2014/main" val="2421665708"/>
                    </a:ext>
                  </a:extLst>
                </a:gridCol>
                <a:gridCol w="1347645">
                  <a:extLst>
                    <a:ext uri="{9D8B030D-6E8A-4147-A177-3AD203B41FA5}">
                      <a16:colId xmlns:a16="http://schemas.microsoft.com/office/drawing/2014/main" val="2128452404"/>
                    </a:ext>
                  </a:extLst>
                </a:gridCol>
                <a:gridCol w="1267370">
                  <a:extLst>
                    <a:ext uri="{9D8B030D-6E8A-4147-A177-3AD203B41FA5}">
                      <a16:colId xmlns:a16="http://schemas.microsoft.com/office/drawing/2014/main" val="1644221363"/>
                    </a:ext>
                  </a:extLst>
                </a:gridCol>
                <a:gridCol w="1252317">
                  <a:extLst>
                    <a:ext uri="{9D8B030D-6E8A-4147-A177-3AD203B41FA5}">
                      <a16:colId xmlns:a16="http://schemas.microsoft.com/office/drawing/2014/main" val="594672850"/>
                    </a:ext>
                  </a:extLst>
                </a:gridCol>
                <a:gridCol w="913478">
                  <a:extLst>
                    <a:ext uri="{9D8B030D-6E8A-4147-A177-3AD203B41FA5}">
                      <a16:colId xmlns:a16="http://schemas.microsoft.com/office/drawing/2014/main" val="2771400010"/>
                    </a:ext>
                  </a:extLst>
                </a:gridCol>
                <a:gridCol w="913478">
                  <a:extLst>
                    <a:ext uri="{9D8B030D-6E8A-4147-A177-3AD203B41FA5}">
                      <a16:colId xmlns:a16="http://schemas.microsoft.com/office/drawing/2014/main" val="1097103097"/>
                    </a:ext>
                  </a:extLst>
                </a:gridCol>
                <a:gridCol w="913478">
                  <a:extLst>
                    <a:ext uri="{9D8B030D-6E8A-4147-A177-3AD203B41FA5}">
                      <a16:colId xmlns:a16="http://schemas.microsoft.com/office/drawing/2014/main" val="744160358"/>
                    </a:ext>
                  </a:extLst>
                </a:gridCol>
                <a:gridCol w="913478">
                  <a:extLst>
                    <a:ext uri="{9D8B030D-6E8A-4147-A177-3AD203B41FA5}">
                      <a16:colId xmlns:a16="http://schemas.microsoft.com/office/drawing/2014/main" val="1651364788"/>
                    </a:ext>
                  </a:extLst>
                </a:gridCol>
              </a:tblGrid>
              <a:tr h="411480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MSG FAILOVER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471862"/>
                  </a:ext>
                </a:extLst>
              </a:tr>
              <a:tr h="392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ID</a:t>
                      </a:r>
                      <a:endParaRPr lang="ko-KR" altLang="en-US" sz="14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RUNABLE</a:t>
                      </a:r>
                      <a:endParaRPr lang="ko-KR" altLang="en-US" sz="14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START_TIME</a:t>
                      </a:r>
                      <a:endParaRPr lang="ko-KR" altLang="en-US" sz="14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STOP_TIME</a:t>
                      </a:r>
                      <a:endParaRPr lang="ko-KR" altLang="en-US" sz="14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SMS_ALIVE</a:t>
                      </a:r>
                      <a:endParaRPr lang="ko-KR" altLang="en-US" sz="14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MMS..</a:t>
                      </a:r>
                      <a:endParaRPr lang="ko-KR" altLang="en-US" sz="14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KAK..</a:t>
                      </a:r>
                      <a:endParaRPr lang="ko-KR" altLang="en-US" sz="14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RCS..</a:t>
                      </a:r>
                      <a:endParaRPr lang="ko-KR" altLang="en-US" sz="14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REP..</a:t>
                      </a:r>
                      <a:endParaRPr lang="ko-KR" altLang="en-US" sz="14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270955311"/>
                  </a:ext>
                </a:extLst>
              </a:tr>
              <a:tr h="392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master</a:t>
                      </a:r>
                      <a:endParaRPr lang="ko-KR" altLang="en-US" sz="14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A</a:t>
                      </a:r>
                      <a:endParaRPr lang="ko-KR" altLang="en-US" sz="14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 DATE</a:t>
                      </a:r>
                      <a:endParaRPr lang="ko-KR" altLang="en-US" sz="14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DATE</a:t>
                      </a:r>
                      <a:endParaRPr lang="ko-KR" altLang="en-US" sz="14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DATE</a:t>
                      </a:r>
                      <a:endParaRPr lang="ko-KR" altLang="en-US" sz="14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DATE</a:t>
                      </a:r>
                      <a:endParaRPr lang="ko-KR" altLang="en-US" sz="14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DATE</a:t>
                      </a:r>
                      <a:endParaRPr lang="ko-KR" altLang="en-US" sz="14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DATE</a:t>
                      </a:r>
                      <a:endParaRPr lang="ko-KR" altLang="en-US" sz="14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DATE</a:t>
                      </a:r>
                      <a:endParaRPr lang="ko-KR" altLang="en-US" sz="14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624580208"/>
                  </a:ext>
                </a:extLst>
              </a:tr>
              <a:tr h="392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slave</a:t>
                      </a:r>
                      <a:endParaRPr lang="ko-KR" altLang="en-US" sz="14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</a:t>
                      </a:r>
                      <a:endParaRPr lang="ko-KR" altLang="en-US" sz="14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DATE</a:t>
                      </a:r>
                      <a:endParaRPr lang="ko-KR" altLang="en-US" sz="14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DATE</a:t>
                      </a:r>
                      <a:endParaRPr lang="ko-KR" altLang="en-US" sz="14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DATE</a:t>
                      </a:r>
                      <a:endParaRPr lang="ko-KR" altLang="en-US" sz="14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DATE</a:t>
                      </a:r>
                      <a:endParaRPr lang="ko-KR" altLang="en-US" sz="14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DATE</a:t>
                      </a:r>
                      <a:endParaRPr lang="ko-KR" altLang="en-US" sz="14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DATE</a:t>
                      </a:r>
                      <a:endParaRPr lang="ko-KR" altLang="en-US" sz="14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DATE</a:t>
                      </a:r>
                      <a:endParaRPr lang="ko-KR" altLang="en-US" sz="14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099499918"/>
                  </a:ext>
                </a:extLst>
              </a:tr>
            </a:tbl>
          </a:graphicData>
        </a:graphic>
      </p:graphicFrame>
      <p:sp>
        <p:nvSpPr>
          <p:cNvPr id="54" name="순서도: 수행의 시작/종료 53"/>
          <p:cNvSpPr/>
          <p:nvPr/>
        </p:nvSpPr>
        <p:spPr>
          <a:xfrm>
            <a:off x="8015240" y="2593465"/>
            <a:ext cx="2754656" cy="511019"/>
          </a:xfrm>
          <a:prstGeom prst="flowChartTermina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 err="1"/>
              <a:t>MessagAgent.class</a:t>
            </a:r>
            <a:endParaRPr lang="ko-KR" altLang="en-US" sz="1950" dirty="0"/>
          </a:p>
        </p:txBody>
      </p:sp>
      <p:sp>
        <p:nvSpPr>
          <p:cNvPr id="55" name="순서도: 수행의 시작/종료 54"/>
          <p:cNvSpPr/>
          <p:nvPr/>
        </p:nvSpPr>
        <p:spPr>
          <a:xfrm>
            <a:off x="13687685" y="2632145"/>
            <a:ext cx="2754656" cy="511019"/>
          </a:xfrm>
          <a:prstGeom prst="flowChartTermina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 err="1"/>
              <a:t>MessagAgent.class</a:t>
            </a:r>
            <a:endParaRPr lang="ko-KR" altLang="en-US" sz="1950" dirty="0"/>
          </a:p>
        </p:txBody>
      </p:sp>
      <p:cxnSp>
        <p:nvCxnSpPr>
          <p:cNvPr id="58" name="직선 화살표 연결선 57"/>
          <p:cNvCxnSpPr>
            <a:stCxn id="53" idx="0"/>
            <a:endCxn id="54" idx="3"/>
          </p:cNvCxnSpPr>
          <p:nvPr/>
        </p:nvCxnSpPr>
        <p:spPr>
          <a:xfrm flipH="1" flipV="1">
            <a:off x="10769895" y="2848975"/>
            <a:ext cx="1656738" cy="3804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3" idx="0"/>
            <a:endCxn id="55" idx="1"/>
          </p:cNvCxnSpPr>
          <p:nvPr/>
        </p:nvCxnSpPr>
        <p:spPr>
          <a:xfrm flipV="1">
            <a:off x="12426634" y="2887655"/>
            <a:ext cx="1261052" cy="376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11803443" y="4881407"/>
            <a:ext cx="1308468" cy="442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①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Pulling</a:t>
            </a:r>
          </a:p>
        </p:txBody>
      </p:sp>
      <p:sp>
        <p:nvSpPr>
          <p:cNvPr id="62" name="평행 사변형 61"/>
          <p:cNvSpPr/>
          <p:nvPr/>
        </p:nvSpPr>
        <p:spPr>
          <a:xfrm>
            <a:off x="8331826" y="3256690"/>
            <a:ext cx="2157983" cy="516383"/>
          </a:xfrm>
          <a:prstGeom prst="parallelogram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RUN</a:t>
            </a:r>
            <a:endParaRPr lang="ko-KR" altLang="en-US" dirty="0"/>
          </a:p>
        </p:txBody>
      </p:sp>
      <p:cxnSp>
        <p:nvCxnSpPr>
          <p:cNvPr id="63" name="꺾인 연결선 62"/>
          <p:cNvCxnSpPr>
            <a:stCxn id="54" idx="1"/>
            <a:endCxn id="62" idx="5"/>
          </p:cNvCxnSpPr>
          <p:nvPr/>
        </p:nvCxnSpPr>
        <p:spPr>
          <a:xfrm rot="10800000" flipH="1" flipV="1">
            <a:off x="8015239" y="2848974"/>
            <a:ext cx="381134" cy="665907"/>
          </a:xfrm>
          <a:prstGeom prst="bentConnector3">
            <a:avLst>
              <a:gd name="adj1" fmla="val -899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7297363" y="3035646"/>
            <a:ext cx="1233317" cy="442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②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Run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6" name="평행 사변형 65"/>
          <p:cNvSpPr/>
          <p:nvPr/>
        </p:nvSpPr>
        <p:spPr>
          <a:xfrm>
            <a:off x="14002450" y="3644992"/>
            <a:ext cx="2157983" cy="516383"/>
          </a:xfrm>
          <a:prstGeom prst="parallelogram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STOP</a:t>
            </a:r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>
            <a:off x="15041531" y="3170393"/>
            <a:ext cx="1233317" cy="442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②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Stop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4" name="평행 사변형 73"/>
          <p:cNvSpPr/>
          <p:nvPr/>
        </p:nvSpPr>
        <p:spPr>
          <a:xfrm>
            <a:off x="8301197" y="5163982"/>
            <a:ext cx="2157983" cy="516383"/>
          </a:xfrm>
          <a:prstGeom prst="parallelogram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STOP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7070998" y="6005324"/>
            <a:ext cx="1531187" cy="442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③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#2 Update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83" name="꺾인 연결선 82"/>
          <p:cNvCxnSpPr>
            <a:stCxn id="12" idx="1"/>
            <a:endCxn id="3" idx="1"/>
          </p:cNvCxnSpPr>
          <p:nvPr/>
        </p:nvCxnSpPr>
        <p:spPr>
          <a:xfrm rot="10800000" flipV="1">
            <a:off x="7579151" y="4397417"/>
            <a:ext cx="202191" cy="3637760"/>
          </a:xfrm>
          <a:prstGeom prst="bentConnector3">
            <a:avLst>
              <a:gd name="adj1" fmla="val 3255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폭발 1 11"/>
          <p:cNvSpPr/>
          <p:nvPr/>
        </p:nvSpPr>
        <p:spPr>
          <a:xfrm>
            <a:off x="7781342" y="3770393"/>
            <a:ext cx="3466514" cy="1572113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Shutdown</a:t>
            </a:r>
          </a:p>
          <a:p>
            <a:pPr algn="ctr"/>
            <a:r>
              <a:rPr lang="en-US" altLang="ko-KR" dirty="0"/>
              <a:t>Hooking</a:t>
            </a:r>
            <a:endParaRPr lang="ko-KR" altLang="en-US" dirty="0"/>
          </a:p>
        </p:txBody>
      </p:sp>
      <p:sp>
        <p:nvSpPr>
          <p:cNvPr id="87" name="평행 사변형 86"/>
          <p:cNvSpPr/>
          <p:nvPr/>
        </p:nvSpPr>
        <p:spPr>
          <a:xfrm>
            <a:off x="13898833" y="4517959"/>
            <a:ext cx="2157983" cy="516383"/>
          </a:xfrm>
          <a:prstGeom prst="parallelogram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RUN</a:t>
            </a:r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16264125" y="4704548"/>
            <a:ext cx="1308468" cy="442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④ Run</a:t>
            </a:r>
          </a:p>
        </p:txBody>
      </p:sp>
      <p:cxnSp>
        <p:nvCxnSpPr>
          <p:cNvPr id="96" name="꺾인 연결선 95"/>
          <p:cNvCxnSpPr>
            <a:stCxn id="55" idx="3"/>
            <a:endCxn id="87" idx="2"/>
          </p:cNvCxnSpPr>
          <p:nvPr/>
        </p:nvCxnSpPr>
        <p:spPr>
          <a:xfrm flipH="1">
            <a:off x="15992267" y="2887655"/>
            <a:ext cx="450074" cy="1888496"/>
          </a:xfrm>
          <a:prstGeom prst="bentConnector3">
            <a:avLst>
              <a:gd name="adj1" fmla="val -573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55" idx="2"/>
            <a:endCxn id="66" idx="0"/>
          </p:cNvCxnSpPr>
          <p:nvPr/>
        </p:nvCxnSpPr>
        <p:spPr>
          <a:xfrm>
            <a:off x="15065013" y="3143163"/>
            <a:ext cx="16428" cy="501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6871389" y="1563285"/>
            <a:ext cx="11036136" cy="8341476"/>
          </a:xfrm>
          <a:prstGeom prst="roundRect">
            <a:avLst>
              <a:gd name="adj" fmla="val 731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1260796" y="1315242"/>
            <a:ext cx="2504232" cy="492333"/>
          </a:xfrm>
          <a:prstGeom prst="roundRect">
            <a:avLst>
              <a:gd name="adj" fmla="val 8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/>
              <a:t>CLIENT AREA</a:t>
            </a:r>
            <a:endParaRPr lang="ko-KR" altLang="en-US" sz="2700" dirty="0"/>
          </a:p>
        </p:txBody>
      </p:sp>
      <p:sp>
        <p:nvSpPr>
          <p:cNvPr id="35" name="직사각형 34"/>
          <p:cNvSpPr/>
          <p:nvPr/>
        </p:nvSpPr>
        <p:spPr>
          <a:xfrm>
            <a:off x="816805" y="5323048"/>
            <a:ext cx="5749982" cy="458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[</a:t>
            </a:r>
            <a:r>
              <a:rPr lang="ko-KR" altLang="en-US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설    명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]</a:t>
            </a:r>
          </a:p>
          <a:p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---------------------------------------------------------------------</a:t>
            </a:r>
            <a:endParaRPr lang="en-US" altLang="ko-KR" sz="15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기본 설정은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off</a:t>
            </a:r>
          </a:p>
          <a:p>
            <a:pPr marL="342900" indent="-342900">
              <a:buAutoNum type="arabicPeriod"/>
            </a:pP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Failover-id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는 임의로 설정 가능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또한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개 이상도 설정 가능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Failover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기능은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Agent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가 정상 종료되어야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DB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업데이트가 진행되므로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비정상 종료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서버종료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or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강제종료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될 경우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failover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기능에 문제가 발생됨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이 문제를 해결하기 위해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“./start.sh force”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옵션 실행 시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RUNABLE=‘S’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로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강제 업데이트 후 실행될 수 있도록 제공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slave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실행 시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Active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중인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master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가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Pulling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되므로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Standby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로 상시 대기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master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가 정상 종료되어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RUNABLE=‘S’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로 빠질 경우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failover-switch-count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대기 후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slave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가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Active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로 작동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slave RUNABLE=‘A’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로 업데이트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이후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master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기동 시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Active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중인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slave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가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Pulling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되므로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standby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로 상시 대기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Hang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체크 타임도 알고리즘은 동일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Hang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체크 시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SMS/MMS/KAK/RCS/REP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중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개라도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Hang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이라 판단되면 </a:t>
            </a:r>
            <a:r>
              <a:rPr lang="en-US" altLang="ko-KR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FailOver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한다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36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BB05CB5B-6F10-6583-4A8E-695DC43C65E8}"/>
              </a:ext>
            </a:extLst>
          </p:cNvPr>
          <p:cNvSpPr txBox="1">
            <a:spLocks/>
          </p:cNvSpPr>
          <p:nvPr/>
        </p:nvSpPr>
        <p:spPr>
          <a:xfrm>
            <a:off x="232502" y="1024133"/>
            <a:ext cx="5776239" cy="461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50" b="1" dirty="0"/>
              <a:t>CI/CD </a:t>
            </a:r>
            <a:r>
              <a:rPr lang="ko-KR" altLang="en-US" sz="1650" b="1" dirty="0" smtClean="0"/>
              <a:t>파이프라인</a:t>
            </a:r>
            <a:endParaRPr lang="ko-KR" altLang="en-US" sz="165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6CFD49FD-F8BE-F174-FBB2-D05442C95EA8}"/>
              </a:ext>
            </a:extLst>
          </p:cNvPr>
          <p:cNvSpPr txBox="1">
            <a:spLocks/>
          </p:cNvSpPr>
          <p:nvPr/>
        </p:nvSpPr>
        <p:spPr>
          <a:xfrm>
            <a:off x="415451" y="370539"/>
            <a:ext cx="15773400" cy="8417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50" b="1" dirty="0" smtClean="0"/>
              <a:t>CI/CD </a:t>
            </a:r>
            <a:r>
              <a:rPr lang="ko-KR" altLang="en-US" sz="4050" b="1" dirty="0" smtClean="0"/>
              <a:t>개선 </a:t>
            </a:r>
            <a:endParaRPr lang="ko-KR" altLang="en-US" sz="4050" b="1" dirty="0"/>
          </a:p>
        </p:txBody>
      </p:sp>
      <p:grpSp>
        <p:nvGrpSpPr>
          <p:cNvPr id="23" name="그룹 22"/>
          <p:cNvGrpSpPr/>
          <p:nvPr/>
        </p:nvGrpSpPr>
        <p:grpSpPr>
          <a:xfrm>
            <a:off x="8077200" y="2247900"/>
            <a:ext cx="9357359" cy="6172224"/>
            <a:chOff x="2009196" y="1669625"/>
            <a:chExt cx="11633007" cy="7707384"/>
          </a:xfrm>
        </p:grpSpPr>
        <p:grpSp>
          <p:nvGrpSpPr>
            <p:cNvPr id="15" name="그룹 14"/>
            <p:cNvGrpSpPr/>
            <p:nvPr/>
          </p:nvGrpSpPr>
          <p:grpSpPr>
            <a:xfrm>
              <a:off x="2009196" y="1669625"/>
              <a:ext cx="11178297" cy="7707384"/>
              <a:chOff x="1851193" y="756847"/>
              <a:chExt cx="8324653" cy="595172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1193" y="756847"/>
                <a:ext cx="8324653" cy="5951727"/>
              </a:xfrm>
              <a:prstGeom prst="rect">
                <a:avLst/>
              </a:prstGeom>
            </p:spPr>
          </p:pic>
          <p:grpSp>
            <p:nvGrpSpPr>
              <p:cNvPr id="10" name="그룹 9"/>
              <p:cNvGrpSpPr/>
              <p:nvPr/>
            </p:nvGrpSpPr>
            <p:grpSpPr>
              <a:xfrm>
                <a:off x="2451747" y="2417884"/>
                <a:ext cx="7219001" cy="781082"/>
                <a:chOff x="2883040" y="2149777"/>
                <a:chExt cx="7219001" cy="781082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3040" y="2175208"/>
                  <a:ext cx="673039" cy="673039"/>
                </a:xfrm>
                <a:prstGeom prst="rect">
                  <a:avLst/>
                </a:prstGeom>
              </p:spPr>
            </p:pic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7120" y="2184491"/>
                  <a:ext cx="807756" cy="731233"/>
                </a:xfrm>
                <a:prstGeom prst="rect">
                  <a:avLst/>
                </a:prstGeom>
              </p:spPr>
            </p:pic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807" b="19851"/>
                <a:stretch/>
              </p:blipFill>
              <p:spPr>
                <a:xfrm>
                  <a:off x="5879099" y="2175208"/>
                  <a:ext cx="1039586" cy="730221"/>
                </a:xfrm>
                <a:prstGeom prst="rect">
                  <a:avLst/>
                </a:prstGeom>
              </p:spPr>
            </p:pic>
            <p:pic>
              <p:nvPicPr>
                <p:cNvPr id="8" name="Picture 2" descr="What is Docker? - Viking Software A/S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4773"/>
                <a:stretch/>
              </p:blipFill>
              <p:spPr bwMode="auto">
                <a:xfrm>
                  <a:off x="7484405" y="2158837"/>
                  <a:ext cx="1093231" cy="713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" name="Picture 2" descr="쿠버네티스] 모니터링과 로깅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651" t="14226" r="27917" b="14720"/>
                <a:stretch/>
              </p:blipFill>
              <p:spPr bwMode="auto">
                <a:xfrm>
                  <a:off x="9111357" y="2149777"/>
                  <a:ext cx="990684" cy="7810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8277" y="3320455"/>
                <a:ext cx="567967" cy="251528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6591" y="3312340"/>
                <a:ext cx="738357" cy="259642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4695" y="3327546"/>
                <a:ext cx="714016" cy="227187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3297" y="3333197"/>
                <a:ext cx="624763" cy="259642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0398" y="3338846"/>
                <a:ext cx="949317" cy="292098"/>
              </a:xfrm>
              <a:prstGeom prst="rect">
                <a:avLst/>
              </a:prstGeom>
            </p:spPr>
          </p:pic>
        </p:grpSp>
        <p:sp>
          <p:nvSpPr>
            <p:cNvPr id="20" name="직사각형 19"/>
            <p:cNvSpPr/>
            <p:nvPr/>
          </p:nvSpPr>
          <p:spPr>
            <a:xfrm>
              <a:off x="8632627" y="2745746"/>
              <a:ext cx="4372958" cy="64770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2358794" y="2026527"/>
              <a:ext cx="1283409" cy="5883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/>
                <a:t>추가</a:t>
              </a:r>
              <a:endParaRPr lang="ko-KR" altLang="en-US" b="1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003940" y="2393769"/>
            <a:ext cx="5740552" cy="5708252"/>
            <a:chOff x="89200" y="1963564"/>
            <a:chExt cx="6239422" cy="6411220"/>
          </a:xfrm>
        </p:grpSpPr>
        <p:grpSp>
          <p:nvGrpSpPr>
            <p:cNvPr id="28" name="그룹 27"/>
            <p:cNvGrpSpPr/>
            <p:nvPr/>
          </p:nvGrpSpPr>
          <p:grpSpPr>
            <a:xfrm>
              <a:off x="89200" y="1963564"/>
              <a:ext cx="6239422" cy="6411220"/>
              <a:chOff x="89200" y="1963564"/>
              <a:chExt cx="6239422" cy="6411220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200" y="1963564"/>
                <a:ext cx="5477639" cy="6411220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28410" y="2068354"/>
                <a:ext cx="800212" cy="6201640"/>
              </a:xfrm>
              <a:prstGeom prst="rect">
                <a:avLst/>
              </a:prstGeom>
            </p:spPr>
          </p:pic>
        </p:grpSp>
        <p:sp>
          <p:nvSpPr>
            <p:cNvPr id="29" name="직사각형 28"/>
            <p:cNvSpPr/>
            <p:nvPr/>
          </p:nvSpPr>
          <p:spPr>
            <a:xfrm>
              <a:off x="5357554" y="5295900"/>
              <a:ext cx="205046" cy="306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오른쪽 화살표 32"/>
          <p:cNvSpPr/>
          <p:nvPr/>
        </p:nvSpPr>
        <p:spPr>
          <a:xfrm>
            <a:off x="6611292" y="5020023"/>
            <a:ext cx="882993" cy="45574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113964" y="8693933"/>
            <a:ext cx="2619564" cy="34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50" b="1" dirty="0"/>
              <a:t> </a:t>
            </a:r>
            <a:r>
              <a:rPr lang="ko-KR" altLang="en-US" sz="1650" b="1" dirty="0" smtClean="0"/>
              <a:t>기존</a:t>
            </a:r>
            <a:r>
              <a:rPr lang="en-US" altLang="ko-KR" sz="1650" b="1" dirty="0" smtClean="0"/>
              <a:t>CI/CD</a:t>
            </a:r>
            <a:endParaRPr lang="ko-KR" altLang="en-US" sz="165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11715078" y="8693933"/>
            <a:ext cx="2619564" cy="34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50" b="1" dirty="0" smtClean="0"/>
              <a:t>변경된</a:t>
            </a:r>
            <a:r>
              <a:rPr lang="en-US" altLang="ko-KR" sz="1650" b="1" dirty="0" smtClean="0"/>
              <a:t>CI/CD</a:t>
            </a:r>
            <a:endParaRPr lang="ko-KR" altLang="en-US" sz="1650" b="1" dirty="0"/>
          </a:p>
        </p:txBody>
      </p:sp>
    </p:spTree>
    <p:extLst>
      <p:ext uri="{BB962C8B-B14F-4D97-AF65-F5344CB8AC3E}">
        <p14:creationId xmlns:p14="http://schemas.microsoft.com/office/powerpoint/2010/main" val="294888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01" y="1245764"/>
            <a:ext cx="16797432" cy="88608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31" y="3426398"/>
            <a:ext cx="1009559" cy="10095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701" y="3407918"/>
            <a:ext cx="1211634" cy="10968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7" b="19851"/>
          <a:stretch/>
        </p:blipFill>
        <p:spPr>
          <a:xfrm>
            <a:off x="6161327" y="3426398"/>
            <a:ext cx="1412972" cy="992493"/>
          </a:xfrm>
          <a:prstGeom prst="rect">
            <a:avLst/>
          </a:prstGeom>
        </p:spPr>
      </p:pic>
      <p:pic>
        <p:nvPicPr>
          <p:cNvPr id="9" name="Picture 2" descr="What is Docker? - Viking Software A/S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73"/>
          <a:stretch/>
        </p:blipFill>
        <p:spPr bwMode="auto">
          <a:xfrm>
            <a:off x="8337685" y="3505340"/>
            <a:ext cx="1426724" cy="9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쿠버네티스] 모니터링과 로깅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1" t="14226" r="27917" b="14720"/>
          <a:stretch/>
        </p:blipFill>
        <p:spPr bwMode="auto">
          <a:xfrm>
            <a:off x="15413597" y="3317900"/>
            <a:ext cx="1473441" cy="116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rgocd 분석: argocd의 main 진입점과 cli 기본 동작 | by flangdu | Mediu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0350" y="3286358"/>
            <a:ext cx="1193243" cy="119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post-thumbnail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40"/>
          <a:stretch/>
        </p:blipFill>
        <p:spPr bwMode="auto">
          <a:xfrm>
            <a:off x="10691648" y="3367841"/>
            <a:ext cx="1330415" cy="110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6CFD49FD-F8BE-F174-FBB2-D05442C95EA8}"/>
              </a:ext>
            </a:extLst>
          </p:cNvPr>
          <p:cNvSpPr txBox="1">
            <a:spLocks/>
          </p:cNvSpPr>
          <p:nvPr/>
        </p:nvSpPr>
        <p:spPr>
          <a:xfrm>
            <a:off x="415451" y="370539"/>
            <a:ext cx="15773400" cy="8417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50" b="1" dirty="0" smtClean="0"/>
              <a:t>CI/CD </a:t>
            </a:r>
            <a:r>
              <a:rPr lang="ko-KR" altLang="en-US" sz="4050" b="1" dirty="0" smtClean="0"/>
              <a:t>차후 추가 </a:t>
            </a:r>
            <a:r>
              <a:rPr lang="ko-KR" altLang="en-US" sz="4050" b="1" dirty="0" smtClean="0">
                <a:solidFill>
                  <a:srgbClr val="FF0000"/>
                </a:solidFill>
              </a:rPr>
              <a:t>예정</a:t>
            </a:r>
            <a:r>
              <a:rPr lang="ko-KR" altLang="en-US" sz="4050" b="1" dirty="0" smtClean="0"/>
              <a:t> 사항</a:t>
            </a:r>
            <a:endParaRPr lang="ko-KR" altLang="en-US" sz="4050" b="1" dirty="0"/>
          </a:p>
        </p:txBody>
      </p:sp>
      <p:sp>
        <p:nvSpPr>
          <p:cNvPr id="18" name="직사각형 17"/>
          <p:cNvSpPr/>
          <p:nvPr/>
        </p:nvSpPr>
        <p:spPr>
          <a:xfrm>
            <a:off x="10263302" y="2400300"/>
            <a:ext cx="4443297" cy="72390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직사각형 18"/>
          <p:cNvSpPr/>
          <p:nvPr/>
        </p:nvSpPr>
        <p:spPr>
          <a:xfrm>
            <a:off x="14199568" y="1810696"/>
            <a:ext cx="1223173" cy="47113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추가 예정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6235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001273"/>
            <a:ext cx="11201400" cy="70355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8036808"/>
            <a:ext cx="10591800" cy="20574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6CFD49FD-F8BE-F174-FBB2-D05442C95EA8}"/>
              </a:ext>
            </a:extLst>
          </p:cNvPr>
          <p:cNvSpPr txBox="1">
            <a:spLocks/>
          </p:cNvSpPr>
          <p:nvPr/>
        </p:nvSpPr>
        <p:spPr>
          <a:xfrm>
            <a:off x="415451" y="285195"/>
            <a:ext cx="5832949" cy="841725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메시지 발송 프로세스 개선</a:t>
            </a:r>
          </a:p>
        </p:txBody>
      </p:sp>
      <p:sp>
        <p:nvSpPr>
          <p:cNvPr id="11" name="텍스트 개체 틀 18">
            <a:extLst>
              <a:ext uri="{FF2B5EF4-FFF2-40B4-BE49-F238E27FC236}">
                <a16:creationId xmlns:a16="http://schemas.microsoft.com/office/drawing/2014/main" id="{BB05CB5B-6F10-6583-4A8E-695DC43C65E8}"/>
              </a:ext>
            </a:extLst>
          </p:cNvPr>
          <p:cNvSpPr txBox="1">
            <a:spLocks/>
          </p:cNvSpPr>
          <p:nvPr/>
        </p:nvSpPr>
        <p:spPr>
          <a:xfrm>
            <a:off x="232502" y="1024133"/>
            <a:ext cx="2205897" cy="461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smtClean="0"/>
              <a:t>배치 처리 시퀀스</a:t>
            </a:r>
            <a:endParaRPr lang="ko-KR" altLang="en-US" sz="1650" b="1" dirty="0"/>
          </a:p>
        </p:txBody>
      </p:sp>
      <p:sp>
        <p:nvSpPr>
          <p:cNvPr id="5" name="직사각형 4"/>
          <p:cNvSpPr/>
          <p:nvPr/>
        </p:nvSpPr>
        <p:spPr>
          <a:xfrm>
            <a:off x="13411200" y="2095500"/>
            <a:ext cx="2209800" cy="609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b="1" dirty="0">
                <a:solidFill>
                  <a:schemeClr val="tx1"/>
                </a:solidFill>
                <a:latin typeface="Arial" panose="020B0604020202020204" pitchFamily="34" charset="0"/>
              </a:rPr>
              <a:t>18,837 TPS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9189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4862" y="1850541"/>
            <a:ext cx="18183138" cy="7574490"/>
            <a:chOff x="456539" y="696799"/>
            <a:chExt cx="12298261" cy="539780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9"/>
            <a:stretch/>
          </p:blipFill>
          <p:spPr>
            <a:xfrm>
              <a:off x="456539" y="696799"/>
              <a:ext cx="8721017" cy="5389414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79"/>
            <a:stretch/>
          </p:blipFill>
          <p:spPr>
            <a:xfrm>
              <a:off x="9177557" y="2892007"/>
              <a:ext cx="3577243" cy="3202595"/>
            </a:xfrm>
            <a:prstGeom prst="rect">
              <a:avLst/>
            </a:prstGeom>
          </p:spPr>
        </p:pic>
      </p:grp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1528132" y="2095500"/>
            <a:ext cx="6753772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분산 처리 구조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메시지 데이터를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N개의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샤드로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분할하여 DB 부하 분산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멀티채널 지원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SMS/LMS,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카카오톡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RCS 등 다양한 발송 채널 통합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배치 </a:t>
            </a: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프로세싱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독립적인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쓰레드가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각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샤드를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처리하여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병렬성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극대화 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상태 관리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발송 전/중/후 상태를 추적하며 장애 복구 보</a:t>
            </a:r>
            <a:r>
              <a:rPr kumimoji="0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장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CFD49FD-F8BE-F174-FBB2-D05442C95EA8}"/>
              </a:ext>
            </a:extLst>
          </p:cNvPr>
          <p:cNvSpPr txBox="1">
            <a:spLocks/>
          </p:cNvSpPr>
          <p:nvPr/>
        </p:nvSpPr>
        <p:spPr>
          <a:xfrm>
            <a:off x="415451" y="285195"/>
            <a:ext cx="6290149" cy="84172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대용량 </a:t>
            </a:r>
            <a:r>
              <a:rPr lang="ko-KR" altLang="en-US" b="1" dirty="0" err="1"/>
              <a:t>메시징</a:t>
            </a:r>
            <a:r>
              <a:rPr lang="ko-KR" altLang="en-US" b="1" dirty="0"/>
              <a:t> 시스템 아키텍처</a:t>
            </a:r>
          </a:p>
        </p:txBody>
      </p:sp>
      <p:sp>
        <p:nvSpPr>
          <p:cNvPr id="9" name="텍스트 개체 틀 18">
            <a:extLst>
              <a:ext uri="{FF2B5EF4-FFF2-40B4-BE49-F238E27FC236}">
                <a16:creationId xmlns:a16="http://schemas.microsoft.com/office/drawing/2014/main" id="{BB05CB5B-6F10-6583-4A8E-695DC43C65E8}"/>
              </a:ext>
            </a:extLst>
          </p:cNvPr>
          <p:cNvSpPr txBox="1">
            <a:spLocks/>
          </p:cNvSpPr>
          <p:nvPr/>
        </p:nvSpPr>
        <p:spPr>
          <a:xfrm>
            <a:off x="232502" y="1024133"/>
            <a:ext cx="2205897" cy="461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 err="1" smtClean="0"/>
              <a:t>아키텍쳐</a:t>
            </a:r>
            <a:endParaRPr lang="ko-KR" altLang="en-US" sz="1650" b="1" dirty="0"/>
          </a:p>
        </p:txBody>
      </p:sp>
    </p:spTree>
    <p:extLst>
      <p:ext uri="{BB962C8B-B14F-4D97-AF65-F5344CB8AC3E}">
        <p14:creationId xmlns:p14="http://schemas.microsoft.com/office/powerpoint/2010/main" val="372126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99422"/>
            <a:ext cx="8991600" cy="70374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5" y="7229214"/>
            <a:ext cx="17797881" cy="3057786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59664" y="4686300"/>
            <a:ext cx="795923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데이터를 여러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샤드로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분할하여 DB 부하 분산 </a:t>
            </a:r>
            <a:endParaRPr lang="en-US" altLang="ko-KR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샤드는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독립적인 테이블셋으로 관리 </a:t>
            </a: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배치 단위로 처리하여 효율성 최대화 </a:t>
            </a: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거대한 단일 테이블 대신 여러 개의 작은 테이블을 사용하여 쿼리 성능 향</a:t>
            </a: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상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CFD49FD-F8BE-F174-FBB2-D05442C95EA8}"/>
              </a:ext>
            </a:extLst>
          </p:cNvPr>
          <p:cNvSpPr txBox="1">
            <a:spLocks/>
          </p:cNvSpPr>
          <p:nvPr/>
        </p:nvSpPr>
        <p:spPr>
          <a:xfrm>
            <a:off x="415451" y="285195"/>
            <a:ext cx="6290149" cy="84172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대용량 </a:t>
            </a:r>
            <a:r>
              <a:rPr lang="ko-KR" altLang="en-US" b="1" dirty="0" err="1"/>
              <a:t>메시징</a:t>
            </a:r>
            <a:r>
              <a:rPr lang="ko-KR" altLang="en-US" b="1" dirty="0"/>
              <a:t> 시스템 </a:t>
            </a:r>
            <a:r>
              <a:rPr lang="ko-KR" altLang="en-US" b="1" dirty="0" err="1"/>
              <a:t>샤딩</a:t>
            </a:r>
            <a:r>
              <a:rPr lang="en-US" altLang="ko-KR" b="1" dirty="0"/>
              <a:t>/</a:t>
            </a:r>
            <a:r>
              <a:rPr lang="ko-KR" altLang="en-US" b="1" dirty="0"/>
              <a:t>배치</a:t>
            </a:r>
          </a:p>
        </p:txBody>
      </p:sp>
      <p:sp>
        <p:nvSpPr>
          <p:cNvPr id="7" name="텍스트 개체 틀 18">
            <a:extLst>
              <a:ext uri="{FF2B5EF4-FFF2-40B4-BE49-F238E27FC236}">
                <a16:creationId xmlns:a16="http://schemas.microsoft.com/office/drawing/2014/main" id="{BB05CB5B-6F10-6583-4A8E-695DC43C65E8}"/>
              </a:ext>
            </a:extLst>
          </p:cNvPr>
          <p:cNvSpPr txBox="1">
            <a:spLocks/>
          </p:cNvSpPr>
          <p:nvPr/>
        </p:nvSpPr>
        <p:spPr>
          <a:xfrm>
            <a:off x="232502" y="1024133"/>
            <a:ext cx="2205897" cy="461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 err="1" smtClean="0"/>
              <a:t>샤딩</a:t>
            </a:r>
            <a:r>
              <a:rPr lang="en-US" altLang="ko-KR" sz="1800" b="1" dirty="0" smtClean="0"/>
              <a:t>/</a:t>
            </a:r>
            <a:r>
              <a:rPr lang="ko-KR" altLang="en-US" sz="1800" b="1" dirty="0" smtClean="0"/>
              <a:t>배치</a:t>
            </a:r>
            <a:endParaRPr lang="ko-KR" altLang="en-US" sz="1650" b="1" dirty="0"/>
          </a:p>
        </p:txBody>
      </p:sp>
    </p:spTree>
    <p:extLst>
      <p:ext uri="{BB962C8B-B14F-4D97-AF65-F5344CB8AC3E}">
        <p14:creationId xmlns:p14="http://schemas.microsoft.com/office/powerpoint/2010/main" val="264169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525000" y="7048500"/>
            <a:ext cx="739497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방식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5개 병렬 프로세스에서 각 5,000쿼리 실행(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Insert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1,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4개) </a:t>
            </a: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결과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평균 1.37초 내 25,000쿼리 처리(18,837 TPS) </a:t>
            </a: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확장성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100만 레코드 테이블에서도 성능 저하 3% 미만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194170"/>
              </p:ext>
            </p:extLst>
          </p:nvPr>
        </p:nvGraphicFramePr>
        <p:xfrm>
          <a:off x="762000" y="2095500"/>
          <a:ext cx="9926956" cy="41263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36878">
                  <a:extLst>
                    <a:ext uri="{9D8B030D-6E8A-4147-A177-3AD203B41FA5}">
                      <a16:colId xmlns:a16="http://schemas.microsoft.com/office/drawing/2014/main" val="3278409376"/>
                    </a:ext>
                  </a:extLst>
                </a:gridCol>
                <a:gridCol w="3994436">
                  <a:extLst>
                    <a:ext uri="{9D8B030D-6E8A-4147-A177-3AD203B41FA5}">
                      <a16:colId xmlns:a16="http://schemas.microsoft.com/office/drawing/2014/main" val="1644911964"/>
                    </a:ext>
                  </a:extLst>
                </a:gridCol>
                <a:gridCol w="3995642">
                  <a:extLst>
                    <a:ext uri="{9D8B030D-6E8A-4147-A177-3AD203B41FA5}">
                      <a16:colId xmlns:a16="http://schemas.microsoft.com/office/drawing/2014/main" val="3593521744"/>
                    </a:ext>
                  </a:extLst>
                </a:gridCol>
              </a:tblGrid>
              <a:tr h="1415520">
                <a:tc>
                  <a:txBody>
                    <a:bodyPr/>
                    <a:lstStyle/>
                    <a:p>
                      <a:pPr marL="508000"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</a:rPr>
                        <a:t>프로세스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0"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 err="1">
                          <a:effectLst/>
                        </a:rPr>
                        <a:t>수행시간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508000"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>
                          <a:effectLst/>
                        </a:rPr>
                        <a:t>신규 테이블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0"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</a:rPr>
                        <a:t>수행시간</a:t>
                      </a:r>
                    </a:p>
                    <a:p>
                      <a:pPr marL="508000"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(1,000,000 </a:t>
                      </a:r>
                      <a:r>
                        <a:rPr lang="ko-KR" sz="1800" kern="100">
                          <a:effectLst/>
                        </a:rPr>
                        <a:t>레코드 기 입력 상태</a:t>
                      </a:r>
                      <a:r>
                        <a:rPr lang="en-US" sz="1800" kern="100">
                          <a:effectLst/>
                        </a:rPr>
                        <a:t>)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33612153"/>
                  </a:ext>
                </a:extLst>
              </a:tr>
              <a:tr h="451812">
                <a:tc>
                  <a:txBody>
                    <a:bodyPr/>
                    <a:lstStyle/>
                    <a:p>
                      <a:pPr marL="508000"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08000"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1.327454 sec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08000"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1.363500 sec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0131600"/>
                  </a:ext>
                </a:extLst>
              </a:tr>
              <a:tr h="451812">
                <a:tc>
                  <a:txBody>
                    <a:bodyPr/>
                    <a:lstStyle/>
                    <a:p>
                      <a:pPr marL="508000"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B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08000"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1.324810 sec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08000"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1.366481 sec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4919576"/>
                  </a:ext>
                </a:extLst>
              </a:tr>
              <a:tr h="451812">
                <a:tc>
                  <a:txBody>
                    <a:bodyPr/>
                    <a:lstStyle/>
                    <a:p>
                      <a:pPr marL="508000"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08000"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1.329153 sec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08000"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1.369366 sec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1496723"/>
                  </a:ext>
                </a:extLst>
              </a:tr>
              <a:tr h="451812">
                <a:tc>
                  <a:txBody>
                    <a:bodyPr/>
                    <a:lstStyle/>
                    <a:p>
                      <a:pPr marL="508000"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08000"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1.324773 sec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08000"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1.370825 sec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6354426"/>
                  </a:ext>
                </a:extLst>
              </a:tr>
              <a:tr h="451812">
                <a:tc>
                  <a:txBody>
                    <a:bodyPr/>
                    <a:lstStyle/>
                    <a:p>
                      <a:pPr marL="508000"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E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08000"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1.329435 sec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08000"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1.369515 sec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2047976"/>
                  </a:ext>
                </a:extLst>
              </a:tr>
              <a:tr h="451812">
                <a:tc>
                  <a:txBody>
                    <a:bodyPr/>
                    <a:lstStyle/>
                    <a:p>
                      <a:pPr marL="508000"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</a:rPr>
                        <a:t>평균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08000"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1.327125 sec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08000"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1.3679374 sec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111955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11685"/>
            <a:ext cx="12047475" cy="4923511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6CFD49FD-F8BE-F174-FBB2-D05442C95EA8}"/>
              </a:ext>
            </a:extLst>
          </p:cNvPr>
          <p:cNvSpPr txBox="1">
            <a:spLocks/>
          </p:cNvSpPr>
          <p:nvPr/>
        </p:nvSpPr>
        <p:spPr>
          <a:xfrm>
            <a:off x="415451" y="285195"/>
            <a:ext cx="5147149" cy="84172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DB </a:t>
            </a:r>
            <a:r>
              <a:rPr lang="ko-KR" altLang="ko-KR" b="1" dirty="0"/>
              <a:t>트랜잭션 속도 테스트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BB05CB5B-6F10-6583-4A8E-695DC43C65E8}"/>
              </a:ext>
            </a:extLst>
          </p:cNvPr>
          <p:cNvSpPr txBox="1">
            <a:spLocks/>
          </p:cNvSpPr>
          <p:nvPr/>
        </p:nvSpPr>
        <p:spPr>
          <a:xfrm>
            <a:off x="232502" y="1024133"/>
            <a:ext cx="5776239" cy="461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 smtClean="0"/>
              <a:t>테스트 결과</a:t>
            </a:r>
            <a:endParaRPr lang="ko-KR" altLang="en-US" sz="1650" b="1" dirty="0"/>
          </a:p>
        </p:txBody>
      </p:sp>
    </p:spTree>
    <p:extLst>
      <p:ext uri="{BB962C8B-B14F-4D97-AF65-F5344CB8AC3E}">
        <p14:creationId xmlns:p14="http://schemas.microsoft.com/office/powerpoint/2010/main" val="308437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89188" y="1744364"/>
            <a:ext cx="1998891" cy="494981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en-US" sz="2200" b="1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Portfolio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89187" y="4059989"/>
            <a:ext cx="375065" cy="57983"/>
            <a:chOff x="520082" y="2984844"/>
            <a:chExt cx="219374" cy="426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082" y="2984844"/>
              <a:ext cx="219374" cy="426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50912" y="7796341"/>
            <a:ext cx="11737088" cy="402767"/>
            <a:chOff x="3764133" y="4496556"/>
            <a:chExt cx="6994354" cy="2961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113256" y="1147433"/>
              <a:ext cx="296108" cy="699435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860557" y="6286500"/>
            <a:ext cx="5371568" cy="2360483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>
                <a:latin typeface="Arial Unicode MS"/>
              </a:rPr>
              <a:t>프로젝트 설명: </a:t>
            </a:r>
            <a:r>
              <a:rPr lang="ko-KR" altLang="ko-KR" b="1" dirty="0" err="1">
                <a:latin typeface="Arial Unicode MS"/>
              </a:rPr>
              <a:t>resumOpenAI는</a:t>
            </a:r>
            <a:r>
              <a:rPr lang="ko-KR" altLang="ko-KR" b="1" dirty="0">
                <a:latin typeface="Arial Unicode MS"/>
              </a:rPr>
              <a:t> </a:t>
            </a:r>
            <a:r>
              <a:rPr lang="ko-KR" altLang="ko-KR" b="1" dirty="0" err="1">
                <a:latin typeface="Arial Unicode MS"/>
              </a:rPr>
              <a:t>OpenAI의</a:t>
            </a:r>
            <a:r>
              <a:rPr lang="ko-KR" altLang="ko-KR" b="1" dirty="0">
                <a:latin typeface="Arial Unicode MS"/>
              </a:rPr>
              <a:t> GPT 모델을 사용하여 사용자의 정보를 기반으로 맞춤형 이력서를 생성하는 웹 애플리케이션입니다. </a:t>
            </a:r>
            <a:endParaRPr lang="en-US" altLang="ko-KR" b="1" dirty="0" smtClean="0"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>
                <a:latin typeface="Arial Unicode MS"/>
              </a:rPr>
              <a:t/>
            </a:r>
            <a:br>
              <a:rPr lang="ko-KR" altLang="ko-KR" b="1" dirty="0">
                <a:latin typeface="Arial Unicode MS"/>
              </a:rPr>
            </a:br>
            <a:r>
              <a:rPr lang="ko-KR" altLang="ko-KR" b="1" dirty="0">
                <a:latin typeface="Arial Unicode MS"/>
              </a:rPr>
              <a:t>목적: 이력서 작성 시간을 단축하고, 사용자의 개인 정보를 반영한 고품질의 이력서를 제공하는 것을 목표로</a:t>
            </a:r>
            <a:endParaRPr lang="ko-KR" altLang="ko-KR" sz="4000" b="1" dirty="0">
              <a:latin typeface="Arial" panose="020B0604020202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9186" y="2397407"/>
            <a:ext cx="6730814" cy="1437153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en-US" altLang="ko-KR" sz="5600" b="1" kern="0" spc="156" dirty="0" smtClean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LLM</a:t>
            </a:r>
            <a:r>
              <a:rPr lang="ko-KR" altLang="en-US" sz="5600" b="1" kern="0" spc="156" dirty="0" smtClean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 </a:t>
            </a:r>
            <a:r>
              <a:rPr lang="en-US" sz="5600" b="1" kern="0" spc="156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Project </a:t>
            </a:r>
          </a:p>
          <a:p>
            <a:r>
              <a:rPr lang="en-US" sz="2800" b="1" dirty="0" smtClean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2024.4-2024.5</a:t>
            </a:r>
            <a:endParaRPr lang="en-US" dirty="0"/>
          </a:p>
        </p:txBody>
      </p:sp>
      <p:sp>
        <p:nvSpPr>
          <p:cNvPr id="2" name="Object 19">
            <a:extLst>
              <a:ext uri="{FF2B5EF4-FFF2-40B4-BE49-F238E27FC236}">
                <a16:creationId xmlns:a16="http://schemas.microsoft.com/office/drawing/2014/main" id="{6B2254F2-01EE-EE90-B7D2-81F56BC7AEE8}"/>
              </a:ext>
            </a:extLst>
          </p:cNvPr>
          <p:cNvSpPr txBox="1"/>
          <p:nvPr/>
        </p:nvSpPr>
        <p:spPr>
          <a:xfrm>
            <a:off x="1076719" y="4426025"/>
            <a:ext cx="5533383" cy="406101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r>
              <a:rPr lang="en-US" sz="1700" dirty="0" err="1" smtClean="0">
                <a:latin typeface="Caviar Dreams" pitchFamily="34" charset="0"/>
              </a:rPr>
              <a:t>resumOpenAI</a:t>
            </a:r>
            <a:endParaRPr lang="en-US" sz="17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393" y="3346728"/>
            <a:ext cx="2743200" cy="3917245"/>
          </a:xfrm>
          <a:prstGeom prst="rect">
            <a:avLst/>
          </a:prstGeom>
        </p:spPr>
      </p:pic>
      <p:sp>
        <p:nvSpPr>
          <p:cNvPr id="9" name="타원형 설명선 8"/>
          <p:cNvSpPr/>
          <p:nvPr/>
        </p:nvSpPr>
        <p:spPr>
          <a:xfrm>
            <a:off x="10937061" y="1982433"/>
            <a:ext cx="4114800" cy="2126118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601191" y="2537660"/>
            <a:ext cx="3276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GPT</a:t>
            </a:r>
            <a:r>
              <a:rPr lang="ko-KR" altLang="en-US" sz="2000" b="1" dirty="0" smtClean="0"/>
              <a:t>로 나만의 이력서를 좀 더 구체적으로 작성할 수 없을까</a:t>
            </a:r>
            <a:r>
              <a:rPr lang="en-US" altLang="ko-KR" sz="2000" b="1" dirty="0" smtClean="0"/>
              <a:t>??</a:t>
            </a:r>
            <a:r>
              <a:rPr lang="ko-KR" altLang="en-US" sz="2000" b="1" dirty="0" smtClean="0"/>
              <a:t> </a:t>
            </a:r>
            <a:endParaRPr lang="ko-KR" altLang="en-US" sz="20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296" y="4403016"/>
            <a:ext cx="4370990" cy="283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0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642527" y="4837681"/>
            <a:ext cx="7277108" cy="77219"/>
            <a:chOff x="4642527" y="5121460"/>
            <a:chExt cx="7277108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09349" y="2717548"/>
            <a:ext cx="8266115" cy="159870"/>
            <a:chOff x="8933792" y="4249400"/>
            <a:chExt cx="3513712" cy="772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4249400"/>
              <a:ext cx="3513712" cy="772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68400" y="4914900"/>
            <a:ext cx="7277108" cy="77219"/>
            <a:chOff x="9500117" y="5104248"/>
            <a:chExt cx="7277108" cy="7721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222627" y="4829359"/>
            <a:ext cx="6644604" cy="37431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49400"/>
              </a:lnSpc>
            </a:pP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대학은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정보통신을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전공했고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대학원은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지능형소프트웨어를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전공했습니다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대학생일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때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하드웨어와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프로그램을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함께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사용하는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경험을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하다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인공지능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까지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결합을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할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수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있으면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좋겠다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생각을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하여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군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입대와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동시에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대학원을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신청하였습니다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.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전역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후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err="1" smtClean="0">
                <a:solidFill>
                  <a:srgbClr val="000000"/>
                </a:solidFill>
                <a:ea typeface="Gmarket Sans Light"/>
              </a:rPr>
              <a:t>실무분야의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부족함을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느껴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국비지원으로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웹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서버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기반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Ai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응용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개발자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err="1" smtClean="0">
                <a:solidFill>
                  <a:srgbClr val="000000"/>
                </a:solidFill>
                <a:ea typeface="Gmarket Sans Light"/>
              </a:rPr>
              <a:t>구축과정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altLang="ko-KR" dirty="0" err="1" smtClean="0">
                <a:solidFill>
                  <a:srgbClr val="000000"/>
                </a:solidFill>
                <a:ea typeface="Gmarket Sans Light"/>
              </a:rPr>
              <a:t>파이썬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데이터분석과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영상처리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프로젝트를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진행하였습니다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.</a:t>
            </a:r>
          </a:p>
          <a:p>
            <a:pPr lvl="0">
              <a:lnSpc>
                <a:spcPct val="149400"/>
              </a:lnSpc>
            </a:pP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수료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후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err="1" smtClean="0">
                <a:solidFill>
                  <a:srgbClr val="000000"/>
                </a:solidFill>
                <a:ea typeface="Gmarket Sans Light"/>
              </a:rPr>
              <a:t>세종텔레콤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IDC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센터에서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웹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, API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개발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및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유지보수와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AI </a:t>
            </a:r>
            <a:r>
              <a:rPr lang="ko-KR" altLang="ko-KR" dirty="0" err="1" smtClean="0">
                <a:solidFill>
                  <a:srgbClr val="000000"/>
                </a:solidFill>
                <a:ea typeface="Gmarket Sans Light"/>
              </a:rPr>
              <a:t>음성서비스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플랫폼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개발자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3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년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차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ko-KR" dirty="0" smtClean="0">
                <a:solidFill>
                  <a:srgbClr val="000000"/>
                </a:solidFill>
                <a:ea typeface="Gmarket Sans Light"/>
              </a:rPr>
              <a:t>입니다</a:t>
            </a:r>
            <a:r>
              <a:rPr lang="en-US" altLang="ko-KR" dirty="0" smtClean="0">
                <a:solidFill>
                  <a:srgbClr val="000000"/>
                </a:solidFill>
                <a:latin typeface="Gmarket Sans Light"/>
              </a:rPr>
              <a:t>.</a:t>
            </a:r>
            <a:endParaRPr lang="en-US" altLang="ko-KR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31" name="TextBox 10"/>
          <p:cNvSpPr txBox="1"/>
          <p:nvPr/>
        </p:nvSpPr>
        <p:spPr>
          <a:xfrm>
            <a:off x="1222627" y="4355755"/>
            <a:ext cx="2166293" cy="2491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287"/>
              </a:lnSpc>
            </a:pPr>
            <a:r>
              <a:rPr lang="ko-KR" sz="2000" b="1" i="0" u="none" strike="noStrike" dirty="0">
                <a:solidFill>
                  <a:srgbClr val="000000"/>
                </a:solidFill>
                <a:ea typeface="ChosunilboNM"/>
              </a:rPr>
              <a:t>이런</a:t>
            </a:r>
            <a:r>
              <a:rPr lang="en-US" sz="2000" b="1" i="0" u="none" strike="noStrike" dirty="0">
                <a:solidFill>
                  <a:srgbClr val="000000"/>
                </a:solidFill>
                <a:latin typeface="ChosunilboNM"/>
              </a:rPr>
              <a:t> </a:t>
            </a:r>
            <a:r>
              <a:rPr lang="ko-KR" sz="2000" b="1" i="0" u="none" strike="noStrike" dirty="0">
                <a:solidFill>
                  <a:srgbClr val="000000"/>
                </a:solidFill>
                <a:ea typeface="ChosunilboNM"/>
              </a:rPr>
              <a:t>사람입니다</a:t>
            </a:r>
            <a:r>
              <a:rPr lang="en-US" sz="2000" b="1" i="0" u="none" strike="noStrike" dirty="0">
                <a:solidFill>
                  <a:srgbClr val="000000"/>
                </a:solidFill>
                <a:latin typeface="ChosunilboNM"/>
              </a:rPr>
              <a:t>.</a:t>
            </a:r>
          </a:p>
        </p:txBody>
      </p:sp>
      <p:pic>
        <p:nvPicPr>
          <p:cNvPr id="32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800000">
            <a:off x="3153993" y="4117628"/>
            <a:ext cx="210774" cy="175645"/>
          </a:xfrm>
          <a:prstGeom prst="rect">
            <a:avLst/>
          </a:prstGeom>
        </p:spPr>
      </p:pic>
      <p:pic>
        <p:nvPicPr>
          <p:cNvPr id="34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800000">
            <a:off x="3357193" y="4206528"/>
            <a:ext cx="210774" cy="175645"/>
          </a:xfrm>
          <a:prstGeom prst="rect">
            <a:avLst/>
          </a:prstGeom>
        </p:spPr>
      </p:pic>
      <p:pic>
        <p:nvPicPr>
          <p:cNvPr id="36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4626493"/>
            <a:ext cx="2120900" cy="177800"/>
          </a:xfrm>
          <a:prstGeom prst="rect">
            <a:avLst/>
          </a:prstGeom>
        </p:spPr>
      </p:pic>
      <p:pic>
        <p:nvPicPr>
          <p:cNvPr id="38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4280596" y="8096046"/>
            <a:ext cx="748604" cy="359905"/>
          </a:xfrm>
          <a:prstGeom prst="rect">
            <a:avLst/>
          </a:prstGeom>
        </p:spPr>
      </p:pic>
      <p:pic>
        <p:nvPicPr>
          <p:cNvPr id="40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8407241"/>
            <a:ext cx="874370" cy="124910"/>
          </a:xfrm>
          <a:prstGeom prst="rect">
            <a:avLst/>
          </a:prstGeom>
        </p:spPr>
      </p:pic>
      <p:pic>
        <p:nvPicPr>
          <p:cNvPr id="4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5141570" y="6106436"/>
            <a:ext cx="748604" cy="359905"/>
          </a:xfrm>
          <a:prstGeom prst="rect">
            <a:avLst/>
          </a:prstGeom>
        </p:spPr>
      </p:pic>
      <p:pic>
        <p:nvPicPr>
          <p:cNvPr id="44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8174" y="6417631"/>
            <a:ext cx="874370" cy="124910"/>
          </a:xfrm>
          <a:prstGeom prst="rect">
            <a:avLst/>
          </a:prstGeom>
        </p:spPr>
      </p:pic>
      <p:pic>
        <p:nvPicPr>
          <p:cNvPr id="5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8130" y="1018323"/>
            <a:ext cx="2145869" cy="2872696"/>
          </a:xfrm>
          <a:prstGeom prst="rect">
            <a:avLst/>
          </a:prstGeom>
        </p:spPr>
      </p:pic>
      <p:pic>
        <p:nvPicPr>
          <p:cNvPr id="52" name="Picture 2"/>
          <p:cNvPicPr>
            <a:picLocks noChangeAspect="1"/>
          </p:cNvPicPr>
          <p:nvPr/>
        </p:nvPicPr>
        <p:blipFill>
          <a:blip r:embed="rId10">
            <a:alphaModFix amt="65000"/>
          </a:blip>
          <a:stretch>
            <a:fillRect/>
          </a:stretch>
        </p:blipFill>
        <p:spPr>
          <a:xfrm>
            <a:off x="3429000" y="2095500"/>
            <a:ext cx="4659148" cy="338554"/>
          </a:xfrm>
          <a:prstGeom prst="rect">
            <a:avLst/>
          </a:prstGeom>
        </p:spPr>
      </p:pic>
      <p:sp>
        <p:nvSpPr>
          <p:cNvPr id="53" name="TextBox 3"/>
          <p:cNvSpPr txBox="1"/>
          <p:nvPr/>
        </p:nvSpPr>
        <p:spPr>
          <a:xfrm>
            <a:off x="4118894" y="1518810"/>
            <a:ext cx="31623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287"/>
              </a:lnSpc>
            </a:pPr>
            <a:r>
              <a:rPr lang="en-US" sz="1300" b="1" i="0" u="none" strike="noStrike" spc="1000" dirty="0">
                <a:solidFill>
                  <a:srgbClr val="000000">
                    <a:alpha val="61961"/>
                  </a:srgbClr>
                </a:solidFill>
                <a:latin typeface="Gmarket Sans Light"/>
              </a:rPr>
              <a:t>MY NAME IS</a:t>
            </a:r>
          </a:p>
        </p:txBody>
      </p:sp>
      <p:sp>
        <p:nvSpPr>
          <p:cNvPr id="56" name="TextBox 4"/>
          <p:cNvSpPr txBox="1"/>
          <p:nvPr/>
        </p:nvSpPr>
        <p:spPr>
          <a:xfrm>
            <a:off x="3625242" y="1917760"/>
            <a:ext cx="4398433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287"/>
              </a:lnSpc>
            </a:pPr>
            <a:r>
              <a:rPr lang="en-US" sz="3000" b="1" i="0" u="none" strike="noStrike" spc="900" dirty="0" smtClean="0">
                <a:solidFill>
                  <a:srgbClr val="000000"/>
                </a:solidFill>
                <a:latin typeface="Noto Sans CJK KR Regular"/>
              </a:rPr>
              <a:t>Song</a:t>
            </a:r>
            <a:r>
              <a:rPr lang="en-US" sz="3000" b="0" i="0" u="none" strike="noStrike" spc="900" dirty="0" smtClean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en-US" sz="3000" b="1" i="0" u="none" strike="noStrike" spc="900" dirty="0" err="1">
                <a:solidFill>
                  <a:srgbClr val="000000"/>
                </a:solidFill>
                <a:latin typeface="Noto Sans CJK KR Regular"/>
              </a:rPr>
              <a:t>Hunseop</a:t>
            </a:r>
            <a:endParaRPr lang="en-US" sz="3000" b="1" i="0" u="none" strike="noStrike" spc="900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57" name="TextBox 5"/>
          <p:cNvSpPr txBox="1"/>
          <p:nvPr/>
        </p:nvSpPr>
        <p:spPr>
          <a:xfrm>
            <a:off x="3625242" y="3149600"/>
            <a:ext cx="40767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287"/>
              </a:lnSpc>
            </a:pPr>
            <a:r>
              <a:rPr lang="ko-KR" sz="1300" b="1" i="0" u="none" strike="noStrike" spc="400" dirty="0">
                <a:solidFill>
                  <a:srgbClr val="000000">
                    <a:alpha val="67059"/>
                  </a:srgbClr>
                </a:solidFill>
                <a:ea typeface="ChosunilboNM"/>
              </a:rPr>
              <a:t>소통과</a:t>
            </a:r>
            <a:r>
              <a:rPr lang="en-US" sz="1300" b="1" i="0" u="none" strike="noStrike" spc="400" dirty="0">
                <a:solidFill>
                  <a:srgbClr val="000000">
                    <a:alpha val="67059"/>
                  </a:srgbClr>
                </a:solidFill>
                <a:latin typeface="ChosunilboNM"/>
              </a:rPr>
              <a:t> </a:t>
            </a:r>
            <a:r>
              <a:rPr lang="ko-KR" sz="1300" b="1" i="0" u="none" strike="noStrike" spc="400" dirty="0">
                <a:solidFill>
                  <a:srgbClr val="000000">
                    <a:alpha val="67059"/>
                  </a:srgbClr>
                </a:solidFill>
                <a:ea typeface="ChosunilboNM"/>
              </a:rPr>
              <a:t>꾸준함이</a:t>
            </a:r>
            <a:r>
              <a:rPr lang="en-US" sz="1300" b="1" i="0" u="none" strike="noStrike" spc="400" dirty="0">
                <a:solidFill>
                  <a:srgbClr val="000000">
                    <a:alpha val="67059"/>
                  </a:srgbClr>
                </a:solidFill>
                <a:latin typeface="ChosunilboNM"/>
              </a:rPr>
              <a:t> </a:t>
            </a:r>
            <a:r>
              <a:rPr lang="ko-KR" sz="1300" b="1" i="0" u="none" strike="noStrike" spc="400" dirty="0">
                <a:solidFill>
                  <a:srgbClr val="000000">
                    <a:alpha val="67059"/>
                  </a:srgbClr>
                </a:solidFill>
                <a:ea typeface="ChosunilboNM"/>
              </a:rPr>
              <a:t>뛰어난</a:t>
            </a:r>
            <a:r>
              <a:rPr lang="en-US" sz="1300" b="1" i="0" u="none" strike="noStrike" spc="400" dirty="0">
                <a:solidFill>
                  <a:srgbClr val="000000">
                    <a:alpha val="67059"/>
                  </a:srgbClr>
                </a:solidFill>
                <a:latin typeface="ChosunilboNM"/>
              </a:rPr>
              <a:t> </a:t>
            </a:r>
            <a:r>
              <a:rPr lang="ko-KR" sz="1300" b="1" i="0" u="none" strike="noStrike" spc="400" dirty="0">
                <a:solidFill>
                  <a:srgbClr val="000000">
                    <a:alpha val="67059"/>
                  </a:srgbClr>
                </a:solidFill>
                <a:ea typeface="ChosunilboNM"/>
              </a:rPr>
              <a:t>인재</a:t>
            </a:r>
          </a:p>
        </p:txBody>
      </p:sp>
      <p:pic>
        <p:nvPicPr>
          <p:cNvPr id="58" name="Picture 23"/>
          <p:cNvPicPr>
            <a:picLocks noChangeAspect="1"/>
          </p:cNvPicPr>
          <p:nvPr/>
        </p:nvPicPr>
        <p:blipFill rotWithShape="1">
          <a:blip r:embed="rId11"/>
          <a:srcRect r="64846" b="20689"/>
          <a:stretch/>
        </p:blipFill>
        <p:spPr>
          <a:xfrm>
            <a:off x="4935865" y="3440677"/>
            <a:ext cx="1455454" cy="292100"/>
          </a:xfrm>
          <a:prstGeom prst="rect">
            <a:avLst/>
          </a:prstGeom>
        </p:spPr>
      </p:pic>
      <p:sp>
        <p:nvSpPr>
          <p:cNvPr id="62" name="TextBox 14"/>
          <p:cNvSpPr txBox="1"/>
          <p:nvPr/>
        </p:nvSpPr>
        <p:spPr>
          <a:xfrm>
            <a:off x="8743713" y="876300"/>
            <a:ext cx="2349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287"/>
              </a:lnSpc>
            </a:pPr>
            <a:r>
              <a:rPr lang="en-US" sz="2000" b="1" i="0" u="none" strike="noStrike" dirty="0">
                <a:solidFill>
                  <a:srgbClr val="000000"/>
                </a:solidFill>
                <a:latin typeface="ChosunilboNM"/>
              </a:rPr>
              <a:t>CAREER</a:t>
            </a:r>
          </a:p>
        </p:txBody>
      </p:sp>
      <p:sp>
        <p:nvSpPr>
          <p:cNvPr id="63" name="TextBox 15"/>
          <p:cNvSpPr txBox="1"/>
          <p:nvPr/>
        </p:nvSpPr>
        <p:spPr>
          <a:xfrm>
            <a:off x="8705613" y="1384300"/>
            <a:ext cx="66040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en-US" sz="1400" b="1" i="0" u="none" strike="noStrike" dirty="0">
                <a:solidFill>
                  <a:srgbClr val="000000"/>
                </a:solidFill>
                <a:latin typeface="Gmarket Sans Light"/>
              </a:rPr>
              <a:t>23.04 ~               </a:t>
            </a:r>
            <a:r>
              <a:rPr lang="ko-KR" sz="1400" b="1" i="0" u="none" strike="noStrike" dirty="0" err="1">
                <a:solidFill>
                  <a:srgbClr val="000000"/>
                </a:solidFill>
                <a:ea typeface="Gmarket Sans Light"/>
              </a:rPr>
              <a:t>세종텔레콤</a:t>
            </a:r>
            <a:r>
              <a:rPr lang="en-US" sz="14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400" b="1" i="0" u="none" strike="noStrike" dirty="0">
                <a:solidFill>
                  <a:srgbClr val="000000"/>
                </a:solidFill>
                <a:ea typeface="Gmarket Sans Light"/>
              </a:rPr>
              <a:t>보이스기술팀</a:t>
            </a:r>
            <a:r>
              <a:rPr lang="en-US" sz="1400" b="1" i="0" u="none" strike="noStrike" dirty="0">
                <a:solidFill>
                  <a:srgbClr val="000000"/>
                </a:solidFill>
                <a:latin typeface="Gmarket Sans Light"/>
              </a:rPr>
              <a:t>  </a:t>
            </a:r>
            <a:r>
              <a:rPr lang="ko-KR" sz="1400" b="1" i="0" u="none" strike="noStrike" dirty="0">
                <a:solidFill>
                  <a:srgbClr val="000000"/>
                </a:solidFill>
                <a:ea typeface="Gmarket Sans Light"/>
              </a:rPr>
              <a:t>부가</a:t>
            </a:r>
            <a:r>
              <a:rPr lang="en-US" sz="14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400" b="1" i="0" u="none" strike="noStrike" dirty="0" err="1">
                <a:solidFill>
                  <a:srgbClr val="000000"/>
                </a:solidFill>
                <a:ea typeface="Gmarket Sans Light"/>
              </a:rPr>
              <a:t>개발파트</a:t>
            </a:r>
            <a:r>
              <a:rPr lang="en-US" sz="14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400" b="1" i="0" u="none" strike="noStrike" dirty="0">
                <a:solidFill>
                  <a:srgbClr val="000000"/>
                </a:solidFill>
                <a:ea typeface="Gmarket Sans Light"/>
              </a:rPr>
              <a:t>주임</a:t>
            </a:r>
            <a:r>
              <a:rPr lang="en-US" sz="1400" b="1" i="0" u="none" strike="noStrike" dirty="0">
                <a:solidFill>
                  <a:srgbClr val="000000"/>
                </a:solidFill>
                <a:latin typeface="Gmarket Sans Light"/>
              </a:rPr>
              <a:t> - (</a:t>
            </a:r>
            <a:r>
              <a:rPr lang="ko-KR" sz="1400" b="1" i="0" u="none" strike="noStrike" dirty="0">
                <a:solidFill>
                  <a:srgbClr val="000000"/>
                </a:solidFill>
                <a:ea typeface="Gmarket Sans Light"/>
              </a:rPr>
              <a:t>정규직</a:t>
            </a:r>
            <a:r>
              <a:rPr lang="en-US" sz="1400" b="1" i="0" u="none" strike="noStrike" dirty="0">
                <a:solidFill>
                  <a:srgbClr val="000000"/>
                </a:solidFill>
                <a:latin typeface="Gmarket Sans Light"/>
              </a:rPr>
              <a:t>)</a:t>
            </a:r>
          </a:p>
          <a:p>
            <a:pPr lvl="0" algn="l">
              <a:lnSpc>
                <a:spcPct val="149400"/>
              </a:lnSpc>
            </a:pPr>
            <a:r>
              <a:rPr lang="en-US" sz="1400" b="1" i="0" u="none" strike="noStrike" dirty="0">
                <a:solidFill>
                  <a:srgbClr val="000000"/>
                </a:solidFill>
                <a:latin typeface="Gmarket Sans Light"/>
              </a:rPr>
              <a:t>20.03 ~ 22.06    </a:t>
            </a:r>
            <a:r>
              <a:rPr lang="en-US" sz="1400" b="1" i="0" u="none" strike="noStrike" dirty="0" smtClean="0">
                <a:solidFill>
                  <a:srgbClr val="000000"/>
                </a:solidFill>
                <a:latin typeface="Gmarket Sans Light"/>
              </a:rPr>
              <a:t>  </a:t>
            </a:r>
            <a:r>
              <a:rPr lang="ko-KR" sz="1400" b="1" i="0" u="none" strike="noStrike" dirty="0" err="1" smtClean="0">
                <a:solidFill>
                  <a:srgbClr val="000000"/>
                </a:solidFill>
                <a:ea typeface="Gmarket Sans Light"/>
              </a:rPr>
              <a:t>통신소대장</a:t>
            </a:r>
            <a:r>
              <a:rPr lang="en-US" sz="1400" b="1" i="0" u="none" strike="noStrike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400" b="1" i="0" u="none" strike="noStrike" dirty="0">
                <a:solidFill>
                  <a:srgbClr val="000000"/>
                </a:solidFill>
                <a:ea typeface="Gmarket Sans Light"/>
              </a:rPr>
              <a:t>겸</a:t>
            </a:r>
            <a:r>
              <a:rPr lang="en-US" sz="14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400" b="1" i="0" u="none" strike="noStrike" dirty="0" err="1">
                <a:solidFill>
                  <a:srgbClr val="000000"/>
                </a:solidFill>
                <a:ea typeface="Gmarket Sans Light"/>
              </a:rPr>
              <a:t>본부중대장</a:t>
            </a:r>
            <a:r>
              <a:rPr lang="en-US" sz="1400" b="1" i="0" u="none" strike="noStrike" dirty="0">
                <a:solidFill>
                  <a:srgbClr val="000000"/>
                </a:solidFill>
                <a:latin typeface="Gmarket Sans Light"/>
              </a:rPr>
              <a:t> - (</a:t>
            </a:r>
            <a:r>
              <a:rPr lang="ko-KR" sz="1400" b="1" i="0" u="none" strike="noStrike" dirty="0">
                <a:solidFill>
                  <a:srgbClr val="000000"/>
                </a:solidFill>
                <a:ea typeface="Gmarket Sans Light"/>
              </a:rPr>
              <a:t>중위</a:t>
            </a:r>
            <a:r>
              <a:rPr lang="en-US" sz="14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400" b="1" i="0" u="none" strike="noStrike" dirty="0">
                <a:solidFill>
                  <a:srgbClr val="000000"/>
                </a:solidFill>
                <a:ea typeface="Gmarket Sans Light"/>
              </a:rPr>
              <a:t>만기제대</a:t>
            </a:r>
            <a:r>
              <a:rPr lang="en-US" sz="1400" b="1" i="0" u="none" strike="noStrike" dirty="0">
                <a:solidFill>
                  <a:srgbClr val="000000"/>
                </a:solidFill>
                <a:latin typeface="Gmarket Sans Light"/>
              </a:rPr>
              <a:t>)</a:t>
            </a:r>
          </a:p>
          <a:p>
            <a:pPr lvl="0" algn="l">
              <a:lnSpc>
                <a:spcPct val="149400"/>
              </a:lnSpc>
            </a:pPr>
            <a:r>
              <a:rPr lang="en-US" sz="1400" b="1" i="0" u="none" strike="noStrike" dirty="0">
                <a:solidFill>
                  <a:srgbClr val="000000"/>
                </a:solidFill>
                <a:latin typeface="Gmarket Sans Light"/>
              </a:rPr>
              <a:t>19.12 ~ 20.02      </a:t>
            </a:r>
            <a:r>
              <a:rPr lang="ko-KR" sz="1400" b="1" i="0" u="none" strike="noStrike" dirty="0">
                <a:solidFill>
                  <a:srgbClr val="000000"/>
                </a:solidFill>
                <a:ea typeface="Gmarket Sans Light"/>
              </a:rPr>
              <a:t>한국연구재단</a:t>
            </a:r>
            <a:r>
              <a:rPr lang="en-US" sz="14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400" b="1" i="0" u="none" strike="noStrike" dirty="0" err="1">
                <a:solidFill>
                  <a:srgbClr val="000000"/>
                </a:solidFill>
                <a:ea typeface="Gmarket Sans Light"/>
              </a:rPr>
              <a:t>원자력팀</a:t>
            </a:r>
            <a:r>
              <a:rPr lang="en-US" sz="1400" b="1" i="0" u="none" strike="noStrike" dirty="0">
                <a:solidFill>
                  <a:srgbClr val="000000"/>
                </a:solidFill>
                <a:latin typeface="Gmarket Sans Light"/>
              </a:rPr>
              <a:t> - (</a:t>
            </a:r>
            <a:r>
              <a:rPr lang="ko-KR" sz="1400" b="1" i="0" u="none" strike="noStrike" dirty="0">
                <a:solidFill>
                  <a:srgbClr val="000000"/>
                </a:solidFill>
                <a:ea typeface="Gmarket Sans Light"/>
              </a:rPr>
              <a:t>대학생</a:t>
            </a:r>
            <a:r>
              <a:rPr lang="en-US" sz="14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400" b="1" i="0" u="none" strike="noStrike" dirty="0">
                <a:solidFill>
                  <a:srgbClr val="000000"/>
                </a:solidFill>
                <a:ea typeface="Gmarket Sans Light"/>
              </a:rPr>
              <a:t>인턴</a:t>
            </a:r>
            <a:r>
              <a:rPr lang="en-US" sz="1400" b="1" i="0" u="none" strike="noStrike" dirty="0">
                <a:solidFill>
                  <a:srgbClr val="000000"/>
                </a:solidFill>
                <a:latin typeface="Gmarket Sans Light"/>
              </a:rPr>
              <a:t>)</a:t>
            </a:r>
          </a:p>
        </p:txBody>
      </p:sp>
      <p:pic>
        <p:nvPicPr>
          <p:cNvPr id="64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60000">
            <a:off x="8743713" y="1231900"/>
            <a:ext cx="2095500" cy="88900"/>
          </a:xfrm>
          <a:prstGeom prst="rect">
            <a:avLst/>
          </a:prstGeom>
        </p:spPr>
      </p:pic>
      <p:sp>
        <p:nvSpPr>
          <p:cNvPr id="71" name="TextBox 17"/>
          <p:cNvSpPr txBox="1"/>
          <p:nvPr/>
        </p:nvSpPr>
        <p:spPr>
          <a:xfrm>
            <a:off x="8765378" y="3372373"/>
            <a:ext cx="2895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287"/>
              </a:lnSpc>
            </a:pPr>
            <a:r>
              <a:rPr lang="en-US" sz="2000" b="1" i="0" u="none" strike="noStrike" dirty="0">
                <a:solidFill>
                  <a:srgbClr val="000000"/>
                </a:solidFill>
                <a:latin typeface="ChosunilboNM"/>
              </a:rPr>
              <a:t>GRADUATION</a:t>
            </a:r>
          </a:p>
        </p:txBody>
      </p:sp>
      <p:sp>
        <p:nvSpPr>
          <p:cNvPr id="72" name="TextBox 18"/>
          <p:cNvSpPr txBox="1"/>
          <p:nvPr/>
        </p:nvSpPr>
        <p:spPr>
          <a:xfrm>
            <a:off x="8752678" y="4134373"/>
            <a:ext cx="32766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en-US" sz="1400" b="1" i="0" u="none" strike="noStrike" dirty="0">
                <a:solidFill>
                  <a:srgbClr val="000000"/>
                </a:solidFill>
                <a:latin typeface="Gmarket Sans Light"/>
              </a:rPr>
              <a:t>2023  </a:t>
            </a:r>
            <a:r>
              <a:rPr lang="ko-KR" sz="1400" b="1" i="0" u="none" strike="noStrike" dirty="0">
                <a:solidFill>
                  <a:srgbClr val="000000"/>
                </a:solidFill>
                <a:ea typeface="Gmarket Sans Light"/>
              </a:rPr>
              <a:t>아주대</a:t>
            </a:r>
            <a:r>
              <a:rPr lang="en-US" sz="14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400" b="1" i="0" u="none" strike="noStrike" dirty="0">
                <a:solidFill>
                  <a:srgbClr val="000000"/>
                </a:solidFill>
                <a:ea typeface="Gmarket Sans Light"/>
              </a:rPr>
              <a:t>정보통신</a:t>
            </a:r>
            <a:r>
              <a:rPr lang="en-US" sz="14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400" b="1" i="0" u="none" strike="noStrike" dirty="0">
                <a:solidFill>
                  <a:srgbClr val="000000"/>
                </a:solidFill>
                <a:ea typeface="Gmarket Sans Light"/>
              </a:rPr>
              <a:t>대학원</a:t>
            </a:r>
            <a:r>
              <a:rPr lang="en-US" sz="1400" b="1" i="0" u="none" strike="noStrike" dirty="0">
                <a:solidFill>
                  <a:srgbClr val="000000"/>
                </a:solidFill>
                <a:latin typeface="Gmarket Sans Light"/>
              </a:rPr>
              <a:t> </a:t>
            </a:r>
          </a:p>
          <a:p>
            <a:pPr lvl="0" algn="l">
              <a:lnSpc>
                <a:spcPct val="149400"/>
              </a:lnSpc>
            </a:pPr>
            <a:r>
              <a:rPr lang="en-US" sz="1400" b="1" i="0" u="none" strike="noStrike" dirty="0">
                <a:solidFill>
                  <a:srgbClr val="000000"/>
                </a:solidFill>
                <a:latin typeface="Gmarket Sans Light"/>
              </a:rPr>
              <a:t>            </a:t>
            </a:r>
            <a:r>
              <a:rPr lang="ko-KR" sz="1400" b="1" i="0" u="none" strike="noStrike" dirty="0">
                <a:solidFill>
                  <a:srgbClr val="000000"/>
                </a:solidFill>
                <a:ea typeface="Gmarket Sans Light"/>
              </a:rPr>
              <a:t>지능형소프트웨어</a:t>
            </a:r>
            <a:r>
              <a:rPr lang="en-US" sz="14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400" b="1" i="0" u="none" strike="noStrike" dirty="0">
                <a:solidFill>
                  <a:srgbClr val="000000"/>
                </a:solidFill>
                <a:ea typeface="Gmarket Sans Light"/>
              </a:rPr>
              <a:t>학과</a:t>
            </a:r>
            <a:r>
              <a:rPr lang="en-US" sz="14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400" b="1" i="0" u="none" strike="noStrike" dirty="0">
                <a:solidFill>
                  <a:srgbClr val="000000"/>
                </a:solidFill>
                <a:ea typeface="Gmarket Sans Light"/>
              </a:rPr>
              <a:t>졸업</a:t>
            </a:r>
          </a:p>
          <a:p>
            <a:pPr lvl="0" algn="l">
              <a:lnSpc>
                <a:spcPct val="149400"/>
              </a:lnSpc>
            </a:pPr>
            <a:r>
              <a:rPr lang="en-US" sz="1400" b="1" i="0" u="none" strike="noStrike" dirty="0">
                <a:solidFill>
                  <a:srgbClr val="000000"/>
                </a:solidFill>
                <a:latin typeface="Gmarket Sans Light"/>
              </a:rPr>
              <a:t>2020  </a:t>
            </a:r>
            <a:r>
              <a:rPr lang="ko-KR" sz="1400" b="1" i="0" u="none" strike="noStrike" dirty="0">
                <a:solidFill>
                  <a:srgbClr val="000000"/>
                </a:solidFill>
                <a:ea typeface="Gmarket Sans Light"/>
              </a:rPr>
              <a:t>국립</a:t>
            </a:r>
            <a:r>
              <a:rPr lang="en-US" sz="14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400" b="1" i="0" u="none" strike="noStrike" dirty="0" err="1">
                <a:solidFill>
                  <a:srgbClr val="000000"/>
                </a:solidFill>
                <a:ea typeface="Gmarket Sans Light"/>
              </a:rPr>
              <a:t>한밭대</a:t>
            </a:r>
            <a:r>
              <a:rPr lang="en-US" sz="14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400" b="1" i="0" u="none" strike="noStrike" dirty="0">
                <a:solidFill>
                  <a:srgbClr val="000000"/>
                </a:solidFill>
                <a:ea typeface="Gmarket Sans Light"/>
              </a:rPr>
              <a:t>정보통신공학과</a:t>
            </a:r>
            <a:r>
              <a:rPr lang="en-US" sz="14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400" b="1" i="0" u="none" strike="noStrike" dirty="0">
                <a:solidFill>
                  <a:srgbClr val="000000"/>
                </a:solidFill>
                <a:ea typeface="Gmarket Sans Light"/>
              </a:rPr>
              <a:t>졸업</a:t>
            </a:r>
          </a:p>
        </p:txBody>
      </p:sp>
      <p:pic>
        <p:nvPicPr>
          <p:cNvPr id="73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7278" y="3753373"/>
            <a:ext cx="2120900" cy="177800"/>
          </a:xfrm>
          <a:prstGeom prst="rect">
            <a:avLst/>
          </a:prstGeom>
        </p:spPr>
      </p:pic>
      <p:sp>
        <p:nvSpPr>
          <p:cNvPr id="74" name="TextBox 24"/>
          <p:cNvSpPr txBox="1"/>
          <p:nvPr/>
        </p:nvSpPr>
        <p:spPr>
          <a:xfrm>
            <a:off x="13411200" y="3283818"/>
            <a:ext cx="2895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287"/>
              </a:lnSpc>
            </a:pPr>
            <a:r>
              <a:rPr lang="en-US" sz="2000" b="1" i="0" u="none" strike="noStrike" dirty="0">
                <a:solidFill>
                  <a:srgbClr val="000000"/>
                </a:solidFill>
                <a:latin typeface="ChosunilboNM"/>
              </a:rPr>
              <a:t>EDUCATION</a:t>
            </a:r>
          </a:p>
        </p:txBody>
      </p:sp>
      <p:sp>
        <p:nvSpPr>
          <p:cNvPr id="75" name="TextBox 25"/>
          <p:cNvSpPr txBox="1"/>
          <p:nvPr/>
        </p:nvSpPr>
        <p:spPr>
          <a:xfrm>
            <a:off x="13354429" y="3961760"/>
            <a:ext cx="32766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en-US" sz="1200" b="1" i="0" u="none" strike="noStrike" dirty="0" smtClean="0">
                <a:solidFill>
                  <a:srgbClr val="000000"/>
                </a:solidFill>
                <a:latin typeface="Gmarket Sans Light"/>
              </a:rPr>
              <a:t>2025</a:t>
            </a:r>
            <a:r>
              <a:rPr lang="en-US" sz="1200" b="1" i="0" u="none" strike="noStrike" dirty="0">
                <a:solidFill>
                  <a:srgbClr val="000000"/>
                </a:solidFill>
                <a:latin typeface="Gmarket Sans Light"/>
              </a:rPr>
              <a:t>  </a:t>
            </a:r>
            <a:r>
              <a:rPr lang="en-US" sz="1200" b="1" dirty="0" smtClean="0">
                <a:solidFill>
                  <a:srgbClr val="000000"/>
                </a:solidFill>
                <a:latin typeface="Gmarket Sans Light"/>
              </a:rPr>
              <a:t>KISA-</a:t>
            </a:r>
            <a:r>
              <a:rPr lang="ko-KR" sz="1200" b="1" i="0" u="none" strike="noStrike" dirty="0" smtClean="0">
                <a:solidFill>
                  <a:srgbClr val="000000"/>
                </a:solidFill>
                <a:ea typeface="Gmarket Sans Light"/>
              </a:rPr>
              <a:t>재직자</a:t>
            </a:r>
            <a:r>
              <a:rPr lang="en-US" sz="1200" b="1" i="0" u="none" strike="noStrike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200" b="1" i="0" u="none" strike="noStrike" dirty="0">
                <a:solidFill>
                  <a:srgbClr val="000000"/>
                </a:solidFill>
                <a:ea typeface="Gmarket Sans Light"/>
              </a:rPr>
              <a:t>교육</a:t>
            </a:r>
            <a:r>
              <a:rPr lang="en-US" sz="12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200" b="1" i="0" u="none" strike="noStrike" dirty="0" err="1">
                <a:solidFill>
                  <a:srgbClr val="000000"/>
                </a:solidFill>
                <a:ea typeface="Gmarket Sans Light"/>
              </a:rPr>
              <a:t>시큐어</a:t>
            </a:r>
            <a:r>
              <a:rPr lang="en-US" sz="12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200" b="1" i="0" u="none" strike="noStrike" dirty="0">
                <a:solidFill>
                  <a:srgbClr val="000000"/>
                </a:solidFill>
                <a:ea typeface="Gmarket Sans Light"/>
              </a:rPr>
              <a:t>코딩</a:t>
            </a:r>
          </a:p>
          <a:p>
            <a:pPr lvl="0" algn="l">
              <a:lnSpc>
                <a:spcPct val="149400"/>
              </a:lnSpc>
            </a:pPr>
            <a:r>
              <a:rPr lang="en-US" sz="1200" b="1" i="0" u="none" strike="noStrike" dirty="0">
                <a:solidFill>
                  <a:srgbClr val="000000"/>
                </a:solidFill>
                <a:latin typeface="Gmarket Sans Light"/>
              </a:rPr>
              <a:t>2024  </a:t>
            </a:r>
            <a:r>
              <a:rPr lang="ko-KR" sz="1200" b="1" i="0" u="none" strike="noStrike" dirty="0">
                <a:solidFill>
                  <a:srgbClr val="000000"/>
                </a:solidFill>
                <a:ea typeface="Gmarket Sans Light"/>
              </a:rPr>
              <a:t>재직자</a:t>
            </a:r>
            <a:r>
              <a:rPr lang="en-US" sz="12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200" b="1" i="0" u="none" strike="noStrike" dirty="0">
                <a:solidFill>
                  <a:srgbClr val="000000"/>
                </a:solidFill>
                <a:ea typeface="Gmarket Sans Light"/>
              </a:rPr>
              <a:t>교육</a:t>
            </a:r>
            <a:r>
              <a:rPr lang="en-US" sz="12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200" b="1" i="0" u="none" strike="noStrike" dirty="0">
                <a:solidFill>
                  <a:srgbClr val="000000"/>
                </a:solidFill>
                <a:ea typeface="Gmarket Sans Light"/>
              </a:rPr>
              <a:t>전자정부</a:t>
            </a:r>
            <a:r>
              <a:rPr lang="en-US" sz="12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200" b="1" i="0" u="none" strike="noStrike" dirty="0">
                <a:solidFill>
                  <a:srgbClr val="000000"/>
                </a:solidFill>
                <a:ea typeface="Gmarket Sans Light"/>
              </a:rPr>
              <a:t>프레임워크</a:t>
            </a:r>
          </a:p>
          <a:p>
            <a:pPr lvl="0" algn="l">
              <a:lnSpc>
                <a:spcPct val="149400"/>
              </a:lnSpc>
            </a:pPr>
            <a:r>
              <a:rPr lang="en-US" sz="1200" b="1" i="0" u="none" strike="noStrike" dirty="0">
                <a:solidFill>
                  <a:srgbClr val="000000"/>
                </a:solidFill>
                <a:latin typeface="Gmarket Sans Light"/>
              </a:rPr>
              <a:t>2023  </a:t>
            </a:r>
            <a:r>
              <a:rPr lang="ko-KR" sz="1200" b="1" i="0" u="none" strike="noStrike" dirty="0" err="1">
                <a:solidFill>
                  <a:srgbClr val="000000"/>
                </a:solidFill>
                <a:ea typeface="Gmarket Sans Light"/>
              </a:rPr>
              <a:t>파이썬기반</a:t>
            </a:r>
            <a:r>
              <a:rPr lang="en-US" sz="1200" b="1" i="0" u="none" strike="noStrike" dirty="0">
                <a:solidFill>
                  <a:srgbClr val="000000"/>
                </a:solidFill>
                <a:latin typeface="Gmarket Sans Light"/>
              </a:rPr>
              <a:t> AI </a:t>
            </a:r>
            <a:r>
              <a:rPr lang="ko-KR" sz="1200" b="1" i="0" u="none" strike="noStrike" dirty="0">
                <a:solidFill>
                  <a:srgbClr val="000000"/>
                </a:solidFill>
                <a:ea typeface="Gmarket Sans Light"/>
              </a:rPr>
              <a:t>인공지능</a:t>
            </a:r>
            <a:r>
              <a:rPr lang="en-US" sz="12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200" b="1" i="0" u="none" strike="noStrike" dirty="0">
                <a:solidFill>
                  <a:srgbClr val="000000"/>
                </a:solidFill>
                <a:ea typeface="Gmarket Sans Light"/>
              </a:rPr>
              <a:t>프로젝트</a:t>
            </a:r>
            <a:r>
              <a:rPr lang="en-US" sz="1200" b="1" i="0" u="none" strike="noStrike" dirty="0">
                <a:solidFill>
                  <a:srgbClr val="000000"/>
                </a:solidFill>
                <a:latin typeface="Gmarket Sans Light"/>
              </a:rPr>
              <a:t> </a:t>
            </a:r>
          </a:p>
          <a:p>
            <a:pPr lvl="0" algn="l">
              <a:lnSpc>
                <a:spcPct val="149400"/>
              </a:lnSpc>
            </a:pPr>
            <a:r>
              <a:rPr lang="en-US" sz="1200" b="1" i="0" u="none" strike="noStrike" dirty="0">
                <a:solidFill>
                  <a:srgbClr val="000000"/>
                </a:solidFill>
                <a:latin typeface="Gmarket Sans Light"/>
              </a:rPr>
              <a:t>2023  </a:t>
            </a:r>
            <a:r>
              <a:rPr lang="ko-KR" sz="1200" b="1" i="0" u="none" strike="noStrike" dirty="0" err="1">
                <a:solidFill>
                  <a:srgbClr val="000000"/>
                </a:solidFill>
                <a:ea typeface="Gmarket Sans Light"/>
              </a:rPr>
              <a:t>웹서버</a:t>
            </a:r>
            <a:r>
              <a:rPr lang="en-US" sz="12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200" b="1" i="0" u="none" strike="noStrike" dirty="0">
                <a:solidFill>
                  <a:srgbClr val="000000"/>
                </a:solidFill>
                <a:ea typeface="Gmarket Sans Light"/>
              </a:rPr>
              <a:t>기반</a:t>
            </a:r>
            <a:r>
              <a:rPr lang="en-US" sz="1200" b="1" i="0" u="none" strike="noStrike" dirty="0">
                <a:solidFill>
                  <a:srgbClr val="000000"/>
                </a:solidFill>
                <a:latin typeface="Gmarket Sans Light"/>
              </a:rPr>
              <a:t> AI </a:t>
            </a:r>
            <a:r>
              <a:rPr lang="ko-KR" sz="1200" b="1" i="0" u="none" strike="noStrike" dirty="0">
                <a:solidFill>
                  <a:srgbClr val="000000"/>
                </a:solidFill>
                <a:ea typeface="Gmarket Sans Light"/>
              </a:rPr>
              <a:t>응용</a:t>
            </a:r>
            <a:r>
              <a:rPr lang="en-US" sz="12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200" b="1" i="0" u="none" strike="noStrike" dirty="0">
                <a:solidFill>
                  <a:srgbClr val="000000"/>
                </a:solidFill>
                <a:ea typeface="Gmarket Sans Light"/>
              </a:rPr>
              <a:t>개발자</a:t>
            </a:r>
            <a:r>
              <a:rPr lang="en-US" sz="12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200" b="1" i="0" u="none" strike="noStrike" dirty="0">
                <a:solidFill>
                  <a:srgbClr val="000000"/>
                </a:solidFill>
                <a:ea typeface="Gmarket Sans Light"/>
              </a:rPr>
              <a:t>구축</a:t>
            </a:r>
            <a:r>
              <a:rPr lang="en-US" sz="1200" b="1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200" b="1" i="0" u="none" strike="noStrike" dirty="0">
                <a:solidFill>
                  <a:srgbClr val="000000"/>
                </a:solidFill>
                <a:ea typeface="Gmarket Sans Light"/>
              </a:rPr>
              <a:t>국비지원</a:t>
            </a:r>
          </a:p>
        </p:txBody>
      </p:sp>
      <p:pic>
        <p:nvPicPr>
          <p:cNvPr id="7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85800" y="3677518"/>
            <a:ext cx="2120900" cy="177800"/>
          </a:xfrm>
          <a:prstGeom prst="rect">
            <a:avLst/>
          </a:prstGeom>
        </p:spPr>
      </p:pic>
      <p:grpSp>
        <p:nvGrpSpPr>
          <p:cNvPr id="79" name="그룹 1003"/>
          <p:cNvGrpSpPr/>
          <p:nvPr/>
        </p:nvGrpSpPr>
        <p:grpSpPr>
          <a:xfrm>
            <a:off x="8652645" y="5460361"/>
            <a:ext cx="8266115" cy="131841"/>
            <a:chOff x="8933792" y="4249400"/>
            <a:chExt cx="3513712" cy="77219"/>
          </a:xfrm>
        </p:grpSpPr>
        <p:pic>
          <p:nvPicPr>
            <p:cNvPr id="80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4249400"/>
              <a:ext cx="3513712" cy="77219"/>
            </a:xfrm>
            <a:prstGeom prst="rect">
              <a:avLst/>
            </a:prstGeom>
          </p:spPr>
        </p:pic>
      </p:grpSp>
      <p:sp>
        <p:nvSpPr>
          <p:cNvPr id="81" name="TextBox 27"/>
          <p:cNvSpPr txBox="1"/>
          <p:nvPr/>
        </p:nvSpPr>
        <p:spPr>
          <a:xfrm>
            <a:off x="8807213" y="5808102"/>
            <a:ext cx="2895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287"/>
              </a:lnSpc>
            </a:pPr>
            <a:r>
              <a:rPr lang="en-US" sz="2000" b="1" i="0" u="none" strike="noStrike">
                <a:solidFill>
                  <a:srgbClr val="000000"/>
                </a:solidFill>
                <a:latin typeface="ChosunilboNM"/>
              </a:rPr>
              <a:t>SKILL</a:t>
            </a:r>
          </a:p>
        </p:txBody>
      </p:sp>
      <p:pic>
        <p:nvPicPr>
          <p:cNvPr id="82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1813" y="6214502"/>
            <a:ext cx="2120900" cy="177800"/>
          </a:xfrm>
          <a:prstGeom prst="rect">
            <a:avLst/>
          </a:prstGeom>
        </p:spPr>
      </p:pic>
      <p:sp>
        <p:nvSpPr>
          <p:cNvPr id="83" name="TextBox 29"/>
          <p:cNvSpPr txBox="1"/>
          <p:nvPr/>
        </p:nvSpPr>
        <p:spPr>
          <a:xfrm>
            <a:off x="8798211" y="6686778"/>
            <a:ext cx="8661132" cy="186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1400" b="1" i="0" u="none" strike="noStrike" dirty="0" smtClean="0">
                <a:solidFill>
                  <a:srgbClr val="000000"/>
                </a:solidFill>
                <a:ea typeface="Gmarket Sans Light"/>
              </a:rPr>
              <a:t>언어</a:t>
            </a:r>
            <a:r>
              <a:rPr lang="en-US" sz="1400" b="1" i="0" u="none" strike="noStrike" dirty="0" smtClean="0">
                <a:solidFill>
                  <a:srgbClr val="000000"/>
                </a:solidFill>
                <a:latin typeface="Gmarket Sans Light"/>
              </a:rPr>
              <a:t> : Java, JavaScript, Python,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latin typeface="Gmarket Sans Light"/>
              </a:rPr>
              <a:t>Kotlin</a:t>
            </a:r>
            <a:endParaRPr lang="en-US" sz="1400" b="1" i="0" u="none" strike="noStrike" dirty="0" smtClean="0">
              <a:solidFill>
                <a:srgbClr val="000000"/>
              </a:solidFill>
              <a:latin typeface="Gmarket Sans Light"/>
            </a:endParaRPr>
          </a:p>
          <a:p>
            <a:pPr lvl="0" algn="l">
              <a:lnSpc>
                <a:spcPct val="149400"/>
              </a:lnSpc>
            </a:pPr>
            <a:r>
              <a:rPr lang="ko-KR" sz="1400" b="1" i="0" u="none" strike="noStrike" dirty="0" smtClean="0">
                <a:solidFill>
                  <a:srgbClr val="000000"/>
                </a:solidFill>
                <a:ea typeface="Gmarket Sans Light"/>
              </a:rPr>
              <a:t>프레임워크</a:t>
            </a:r>
            <a:r>
              <a:rPr lang="en-US" sz="1400" b="1" i="0" u="none" strike="noStrike" dirty="0" smtClean="0">
                <a:solidFill>
                  <a:srgbClr val="000000"/>
                </a:solidFill>
                <a:latin typeface="Gmarket Sans Light"/>
              </a:rPr>
              <a:t>/</a:t>
            </a:r>
            <a:r>
              <a:rPr lang="ko-KR" sz="1400" b="1" i="0" u="none" strike="noStrike" dirty="0" smtClean="0">
                <a:solidFill>
                  <a:srgbClr val="000000"/>
                </a:solidFill>
                <a:ea typeface="Gmarket Sans Light"/>
              </a:rPr>
              <a:t>기술</a:t>
            </a:r>
            <a:r>
              <a:rPr lang="en-US" sz="1400" b="1" i="0" u="none" strike="noStrike" dirty="0" smtClean="0">
                <a:solidFill>
                  <a:srgbClr val="000000"/>
                </a:solidFill>
                <a:latin typeface="Gmarket Sans Light"/>
              </a:rPr>
              <a:t> : Spring Boot,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latin typeface="Gmarket Sans Light"/>
              </a:rPr>
              <a:t>RESTFul</a:t>
            </a:r>
            <a:r>
              <a:rPr lang="en-US" sz="1400" b="1" i="0" u="none" strike="noStrike" dirty="0" smtClean="0">
                <a:solidFill>
                  <a:srgbClr val="000000"/>
                </a:solidFill>
                <a:latin typeface="Gmarket Sans Light"/>
              </a:rPr>
              <a:t> API, Node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latin typeface="Gmarket Sans Light"/>
              </a:rPr>
              <a:t>Js</a:t>
            </a:r>
            <a:r>
              <a:rPr lang="en-US" sz="1400" b="1" i="0" u="none" strike="noStrike" dirty="0" smtClean="0">
                <a:solidFill>
                  <a:srgbClr val="000000"/>
                </a:solidFill>
                <a:latin typeface="Gmarket Sans Light"/>
              </a:rPr>
              <a:t>, Express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latin typeface="Gmarket Sans Light"/>
              </a:rPr>
              <a:t>Js</a:t>
            </a:r>
            <a:r>
              <a:rPr lang="en-US" sz="1400" b="1" i="0" u="none" strike="noStrike" dirty="0" smtClean="0">
                <a:solidFill>
                  <a:srgbClr val="000000"/>
                </a:solidFill>
                <a:latin typeface="Gmarket Sans Light"/>
              </a:rPr>
              <a:t>, Next.js, React,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latin typeface="Gmarket Sans Light"/>
              </a:rPr>
              <a:t>TypeScript</a:t>
            </a:r>
            <a:r>
              <a:rPr lang="en-US" sz="1400" b="1" i="0" u="none" strike="noStrike" dirty="0" smtClean="0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latin typeface="Gmarket Sans Light"/>
              </a:rPr>
              <a:t>Vue</a:t>
            </a:r>
            <a:r>
              <a:rPr lang="en-US" sz="1400" b="1" i="0" u="none" strike="noStrike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latin typeface="Gmarket Sans Light"/>
              </a:rPr>
              <a:t>Js</a:t>
            </a:r>
            <a:r>
              <a:rPr lang="en-US" sz="1400" b="1" i="0" u="none" strike="noStrike" dirty="0" smtClean="0">
                <a:solidFill>
                  <a:srgbClr val="000000"/>
                </a:solidFill>
                <a:latin typeface="Gmarket Sans Light"/>
              </a:rPr>
              <a:t>, JSP,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latin typeface="Gmarket Sans Light"/>
              </a:rPr>
              <a:t>OpenCV</a:t>
            </a:r>
            <a:r>
              <a:rPr lang="en-US" sz="1400" b="1" i="0" u="none" strike="noStrike" dirty="0" smtClean="0">
                <a:solidFill>
                  <a:srgbClr val="000000"/>
                </a:solidFill>
                <a:latin typeface="Gmarket Sans Light"/>
              </a:rPr>
              <a:t>, Django</a:t>
            </a:r>
          </a:p>
          <a:p>
            <a:pPr lvl="0" algn="l">
              <a:lnSpc>
                <a:spcPct val="149400"/>
              </a:lnSpc>
            </a:pPr>
            <a:r>
              <a:rPr lang="ko-KR" sz="1400" b="1" i="0" u="none" strike="noStrike" dirty="0" smtClean="0">
                <a:solidFill>
                  <a:srgbClr val="000000"/>
                </a:solidFill>
                <a:ea typeface="Gmarket Sans Light"/>
              </a:rPr>
              <a:t>데이터베이스</a:t>
            </a:r>
            <a:r>
              <a:rPr lang="en-US" sz="1400" b="1" i="0" u="none" strike="noStrike" dirty="0" smtClean="0">
                <a:solidFill>
                  <a:srgbClr val="000000"/>
                </a:solidFill>
                <a:latin typeface="Gmarket Sans Light"/>
              </a:rPr>
              <a:t> : MySQL, Oracle, PostgreSQL, MSSQL,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latin typeface="Gmarket Sans Light"/>
              </a:rPr>
              <a:t>Redis</a:t>
            </a:r>
            <a:endParaRPr lang="en-US" sz="1400" b="1" i="0" u="none" strike="noStrike" dirty="0" smtClean="0">
              <a:solidFill>
                <a:srgbClr val="000000"/>
              </a:solidFill>
              <a:latin typeface="Gmarket Sans Light"/>
            </a:endParaRPr>
          </a:p>
          <a:p>
            <a:pPr lvl="0" algn="l">
              <a:lnSpc>
                <a:spcPct val="149400"/>
              </a:lnSpc>
            </a:pPr>
            <a:r>
              <a:rPr lang="ko-KR" sz="1400" b="1" i="0" u="none" strike="noStrike" dirty="0" smtClean="0">
                <a:solidFill>
                  <a:srgbClr val="000000"/>
                </a:solidFill>
                <a:ea typeface="Gmarket Sans Light"/>
              </a:rPr>
              <a:t>개발도구</a:t>
            </a:r>
            <a:r>
              <a:rPr lang="en-US" sz="1400" b="1" i="0" u="none" strike="noStrike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latin typeface="Gmarket Sans Light"/>
              </a:rPr>
              <a:t>Eclips</a:t>
            </a:r>
            <a:r>
              <a:rPr lang="en-US" sz="1400" b="1" i="0" u="none" strike="noStrike" dirty="0" smtClean="0">
                <a:solidFill>
                  <a:srgbClr val="000000"/>
                </a:solidFill>
                <a:latin typeface="Gmarket Sans Light"/>
              </a:rPr>
              <a:t>, IntelliJ IDEA, Visual Studio Code,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latin typeface="Gmarket Sans Light"/>
              </a:rPr>
              <a:t>PyCharm</a:t>
            </a:r>
            <a:endParaRPr lang="en-US" sz="1400" b="1" i="0" u="none" strike="noStrike" dirty="0" smtClean="0">
              <a:solidFill>
                <a:srgbClr val="000000"/>
              </a:solidFill>
              <a:latin typeface="Gmarket Sans Light"/>
            </a:endParaRPr>
          </a:p>
          <a:p>
            <a:pPr lvl="0" algn="l">
              <a:lnSpc>
                <a:spcPct val="149400"/>
              </a:lnSpc>
            </a:pPr>
            <a:r>
              <a:rPr lang="ko-KR" sz="1400" b="1" i="0" u="none" strike="noStrike" dirty="0" smtClean="0">
                <a:solidFill>
                  <a:srgbClr val="000000"/>
                </a:solidFill>
                <a:ea typeface="Gmarket Sans Light"/>
              </a:rPr>
              <a:t>형상</a:t>
            </a:r>
            <a:r>
              <a:rPr lang="en-US" sz="1400" b="1" i="0" u="none" strike="noStrike" dirty="0" smtClean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400" b="1" i="0" u="none" strike="noStrike" dirty="0" smtClean="0">
                <a:solidFill>
                  <a:srgbClr val="000000"/>
                </a:solidFill>
                <a:ea typeface="Gmarket Sans Light"/>
              </a:rPr>
              <a:t>관리</a:t>
            </a:r>
            <a:r>
              <a:rPr lang="en-US" sz="1400" b="1" i="0" u="none" strike="noStrike" dirty="0" smtClean="0">
                <a:solidFill>
                  <a:srgbClr val="000000"/>
                </a:solidFill>
                <a:latin typeface="Gmarket Sans Light"/>
              </a:rPr>
              <a:t> :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latin typeface="Gmarket Sans Light"/>
              </a:rPr>
              <a:t>Git</a:t>
            </a:r>
            <a:r>
              <a:rPr lang="en-US" sz="1400" b="1" i="0" u="none" strike="noStrike" dirty="0" smtClean="0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latin typeface="Gmarket Sans Light"/>
              </a:rPr>
              <a:t>GitLab</a:t>
            </a:r>
            <a:r>
              <a:rPr lang="en-US" sz="1400" b="1" i="0" u="none" strike="noStrike" dirty="0" smtClean="0">
                <a:solidFill>
                  <a:srgbClr val="000000"/>
                </a:solidFill>
                <a:latin typeface="Gmarket Sans Light"/>
              </a:rPr>
              <a:t>, GitHub</a:t>
            </a:r>
          </a:p>
          <a:p>
            <a:pPr lvl="0" algn="l">
              <a:lnSpc>
                <a:spcPct val="149400"/>
              </a:lnSpc>
            </a:pPr>
            <a:r>
              <a:rPr lang="ko-KR" sz="1400" b="1" i="0" u="none" strike="noStrike" dirty="0" smtClean="0">
                <a:solidFill>
                  <a:srgbClr val="000000"/>
                </a:solidFill>
                <a:ea typeface="Gmarket Sans Light"/>
              </a:rPr>
              <a:t>운영체제</a:t>
            </a:r>
            <a:r>
              <a:rPr lang="en-US" sz="1400" b="1" i="0" u="none" strike="noStrike" dirty="0" smtClean="0">
                <a:solidFill>
                  <a:srgbClr val="000000"/>
                </a:solidFill>
                <a:latin typeface="Gmarket Sans Light"/>
              </a:rPr>
              <a:t> : Linux, Windows</a:t>
            </a:r>
          </a:p>
          <a:p>
            <a:pPr lvl="0">
              <a:lnSpc>
                <a:spcPct val="149400"/>
              </a:lnSpc>
            </a:pPr>
            <a:r>
              <a:rPr lang="en-US" sz="1400" b="1" dirty="0" err="1">
                <a:solidFill>
                  <a:srgbClr val="000000"/>
                </a:solidFill>
                <a:latin typeface="Gmarket Sans Light"/>
              </a:rPr>
              <a:t>Etc</a:t>
            </a:r>
            <a:r>
              <a:rPr lang="en-US" sz="1400" b="1" dirty="0">
                <a:solidFill>
                  <a:srgbClr val="000000"/>
                </a:solidFill>
                <a:latin typeface="Gmarket Sans Light"/>
              </a:rPr>
              <a:t> : </a:t>
            </a:r>
            <a:r>
              <a:rPr lang="en-US" sz="1400" b="1" dirty="0" err="1">
                <a:solidFill>
                  <a:srgbClr val="000000"/>
                </a:solidFill>
                <a:latin typeface="Gmarket Sans Light"/>
              </a:rPr>
              <a:t>JMeter</a:t>
            </a:r>
            <a:r>
              <a:rPr lang="en-US" sz="1400" b="1" dirty="0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en-US" sz="1400" b="1" dirty="0" err="1">
                <a:solidFill>
                  <a:srgbClr val="000000"/>
                </a:solidFill>
                <a:latin typeface="Gmarket Sans Light"/>
              </a:rPr>
              <a:t>SecureCRT</a:t>
            </a:r>
            <a:r>
              <a:rPr lang="en-US" sz="1400" b="1" dirty="0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en-US" sz="1400" b="1" dirty="0" err="1">
                <a:solidFill>
                  <a:srgbClr val="000000"/>
                </a:solidFill>
                <a:latin typeface="Gmarket Sans Light"/>
              </a:rPr>
              <a:t>PuTTY</a:t>
            </a:r>
            <a:r>
              <a:rPr lang="en-US" sz="1400" b="1" dirty="0">
                <a:solidFill>
                  <a:srgbClr val="000000"/>
                </a:solidFill>
                <a:latin typeface="Gmarket Sans Light"/>
              </a:rPr>
              <a:t>, Postman, Selenium, Slack, Confluence </a:t>
            </a:r>
            <a:endParaRPr lang="en-US" sz="1400" b="1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86650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96535" y="3713917"/>
            <a:ext cx="375065" cy="57983"/>
            <a:chOff x="520082" y="2984844"/>
            <a:chExt cx="219374" cy="426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082" y="2984844"/>
              <a:ext cx="219374" cy="426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50912" y="7796341"/>
            <a:ext cx="11737088" cy="402767"/>
            <a:chOff x="3764133" y="4496556"/>
            <a:chExt cx="6994354" cy="2961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113256" y="1147433"/>
              <a:ext cx="296108" cy="699435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872622" y="7094156"/>
            <a:ext cx="5371568" cy="975488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 smtClean="0">
                <a:latin typeface="Arial Unicode MS"/>
              </a:rPr>
              <a:t>사용자가 </a:t>
            </a:r>
            <a:r>
              <a:rPr lang="ko-KR" altLang="en-US" b="1" dirty="0">
                <a:latin typeface="Arial Unicode MS"/>
              </a:rPr>
              <a:t>입력한 정보를 </a:t>
            </a:r>
            <a:r>
              <a:rPr lang="en-US" altLang="ko-KR" b="1" dirty="0">
                <a:latin typeface="Arial Unicode MS"/>
              </a:rPr>
              <a:t>AI </a:t>
            </a:r>
            <a:r>
              <a:rPr lang="ko-KR" altLang="en-US" b="1" dirty="0">
                <a:latin typeface="Arial Unicode MS"/>
              </a:rPr>
              <a:t>기반의 자연어 처리 모델에 적용하여 이력서를 자동으로 생성하는 </a:t>
            </a:r>
            <a:r>
              <a:rPr lang="ko-KR" altLang="en-US" b="1" dirty="0" smtClean="0">
                <a:latin typeface="Arial Unicode MS"/>
              </a:rPr>
              <a:t>프로세스</a:t>
            </a:r>
            <a:endParaRPr lang="en-US" altLang="ko-KR" b="1" dirty="0" smtClean="0">
              <a:latin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9187" y="2553625"/>
            <a:ext cx="6730814" cy="1006266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ko-KR" altLang="en-US" sz="5600" b="1" kern="0" spc="156" dirty="0" smtClean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프로젝트 구조</a:t>
            </a:r>
            <a:endParaRPr lang="en-US" sz="5600" b="1" kern="0" spc="156" dirty="0">
              <a:solidFill>
                <a:srgbClr val="595959"/>
              </a:solidFill>
              <a:latin typeface="Caviar Dreams" pitchFamily="34" charset="0"/>
              <a:cs typeface="Caviar Dreams" pitchFamily="34" charset="0"/>
            </a:endParaRPr>
          </a:p>
        </p:txBody>
      </p:sp>
      <p:sp>
        <p:nvSpPr>
          <p:cNvPr id="2" name="Object 19">
            <a:extLst>
              <a:ext uri="{FF2B5EF4-FFF2-40B4-BE49-F238E27FC236}">
                <a16:creationId xmlns:a16="http://schemas.microsoft.com/office/drawing/2014/main" id="{6B2254F2-01EE-EE90-B7D2-81F56BC7AEE8}"/>
              </a:ext>
            </a:extLst>
          </p:cNvPr>
          <p:cNvSpPr txBox="1"/>
          <p:nvPr/>
        </p:nvSpPr>
        <p:spPr>
          <a:xfrm>
            <a:off x="1076719" y="4000500"/>
            <a:ext cx="5533383" cy="406101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r>
              <a:rPr lang="en-US" sz="1700" dirty="0" err="1" smtClean="0">
                <a:latin typeface="Caviar Dreams" pitchFamily="34" charset="0"/>
              </a:rPr>
              <a:t>resumOpenAI</a:t>
            </a:r>
            <a:endParaRPr lang="en-US" sz="17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102" y="2324100"/>
            <a:ext cx="1116659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8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96535" y="3713917"/>
            <a:ext cx="375065" cy="57983"/>
            <a:chOff x="520082" y="2984844"/>
            <a:chExt cx="219374" cy="426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082" y="2984844"/>
              <a:ext cx="219374" cy="426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50912" y="7796341"/>
            <a:ext cx="11737088" cy="402767"/>
            <a:chOff x="3764133" y="4496556"/>
            <a:chExt cx="6994354" cy="2961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113256" y="1147433"/>
              <a:ext cx="296108" cy="699435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925763" y="7223621"/>
            <a:ext cx="5435413" cy="975488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 err="1">
                <a:latin typeface="Arial Unicode MS"/>
              </a:rPr>
              <a:t>백엔드</a:t>
            </a:r>
            <a:r>
              <a:rPr lang="ko-KR" altLang="ko-KR" b="1" dirty="0">
                <a:latin typeface="Arial Unicode MS"/>
              </a:rPr>
              <a:t>: </a:t>
            </a:r>
            <a:r>
              <a:rPr lang="ko-KR" altLang="ko-KR" b="1" dirty="0" err="1">
                <a:latin typeface="Arial Unicode MS"/>
              </a:rPr>
              <a:t>Flask</a:t>
            </a:r>
            <a:r>
              <a:rPr lang="ko-KR" altLang="ko-KR" b="1" dirty="0">
                <a:latin typeface="Arial Unicode MS"/>
              </a:rPr>
              <a:t>, </a:t>
            </a:r>
            <a:r>
              <a:rPr lang="ko-KR" altLang="ko-KR" b="1" dirty="0" err="1">
                <a:latin typeface="Arial Unicode MS"/>
              </a:rPr>
              <a:t>Flask</a:t>
            </a:r>
            <a:r>
              <a:rPr lang="ko-KR" altLang="ko-KR" b="1" dirty="0">
                <a:latin typeface="Arial Unicode MS"/>
              </a:rPr>
              <a:t>-CORS, </a:t>
            </a:r>
            <a:r>
              <a:rPr lang="ko-KR" altLang="ko-KR" b="1" dirty="0" err="1">
                <a:latin typeface="Arial Unicode MS"/>
              </a:rPr>
              <a:t>OpenAI</a:t>
            </a:r>
            <a:r>
              <a:rPr lang="ko-KR" altLang="ko-KR" b="1" dirty="0">
                <a:latin typeface="Arial Unicode MS"/>
              </a:rPr>
              <a:t> </a:t>
            </a:r>
            <a:r>
              <a:rPr lang="ko-KR" altLang="ko-KR" b="1" dirty="0" smtClean="0">
                <a:latin typeface="Arial Unicode MS"/>
              </a:rPr>
              <a:t>API</a:t>
            </a:r>
            <a:r>
              <a:rPr lang="en-US" altLang="ko-KR" b="1" dirty="0" smtClean="0">
                <a:latin typeface="Arial Unicode MS"/>
              </a:rPr>
              <a:t>,</a:t>
            </a:r>
            <a:r>
              <a:rPr lang="en-US" altLang="ko-KR" b="1" dirty="0" err="1" smtClean="0">
                <a:latin typeface="Arial Unicode MS"/>
              </a:rPr>
              <a:t>FastAPI</a:t>
            </a:r>
            <a:r>
              <a:rPr lang="ko-KR" altLang="ko-KR" b="1" dirty="0" smtClean="0">
                <a:latin typeface="Arial Unicode MS"/>
              </a:rPr>
              <a:t> </a:t>
            </a:r>
            <a:r>
              <a:rPr lang="ko-KR" altLang="ko-KR" b="1" dirty="0">
                <a:latin typeface="Arial Unicode MS"/>
              </a:rPr>
              <a:t/>
            </a:r>
            <a:br>
              <a:rPr lang="ko-KR" altLang="ko-KR" b="1" dirty="0">
                <a:latin typeface="Arial Unicode MS"/>
              </a:rPr>
            </a:br>
            <a:r>
              <a:rPr lang="ko-KR" altLang="ko-KR" b="1" dirty="0" err="1">
                <a:latin typeface="Arial Unicode MS"/>
              </a:rPr>
              <a:t>프론트엔드</a:t>
            </a:r>
            <a:r>
              <a:rPr lang="ko-KR" altLang="ko-KR" b="1" dirty="0">
                <a:latin typeface="Arial Unicode MS"/>
              </a:rPr>
              <a:t>: </a:t>
            </a:r>
            <a:r>
              <a:rPr lang="ko-KR" altLang="ko-KR" b="1" dirty="0" err="1">
                <a:latin typeface="Arial Unicode MS"/>
              </a:rPr>
              <a:t>React</a:t>
            </a:r>
            <a:r>
              <a:rPr lang="ko-KR" altLang="ko-KR" b="1" dirty="0">
                <a:latin typeface="Arial Unicode MS"/>
              </a:rPr>
              <a:t> </a:t>
            </a:r>
            <a:br>
              <a:rPr lang="ko-KR" altLang="ko-KR" b="1" dirty="0">
                <a:latin typeface="Arial Unicode MS"/>
              </a:rPr>
            </a:br>
            <a:r>
              <a:rPr lang="ko-KR" altLang="ko-KR" b="1" dirty="0">
                <a:latin typeface="Arial Unicode MS"/>
              </a:rPr>
              <a:t>기타 도구: </a:t>
            </a:r>
            <a:r>
              <a:rPr lang="ko-KR" altLang="ko-KR" b="1" dirty="0" err="1">
                <a:latin typeface="Arial Unicode MS"/>
              </a:rPr>
              <a:t>Python</a:t>
            </a:r>
            <a:r>
              <a:rPr lang="ko-KR" altLang="ko-KR" b="1" dirty="0">
                <a:latin typeface="Arial Unicode MS"/>
              </a:rPr>
              <a:t>, </a:t>
            </a:r>
            <a:r>
              <a:rPr lang="ko-KR" altLang="ko-KR" b="1" dirty="0" err="1">
                <a:latin typeface="Arial Unicode MS"/>
              </a:rPr>
              <a:t>JavaScript</a:t>
            </a:r>
            <a:r>
              <a:rPr lang="ko-KR" altLang="ko-KR" b="1" dirty="0">
                <a:latin typeface="Arial Unicode MS"/>
              </a:rPr>
              <a:t>, HTML, CSS</a:t>
            </a:r>
            <a:endParaRPr lang="ko-KR" altLang="ko-KR" sz="4000" b="1" dirty="0">
              <a:latin typeface="Arial" panose="020B0604020202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9187" y="2553625"/>
            <a:ext cx="6730814" cy="1006266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ko-KR" altLang="en-US" sz="5600" b="1" kern="0" spc="156" dirty="0" err="1" smtClean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기술스택</a:t>
            </a:r>
            <a:endParaRPr lang="en-US" sz="5600" b="1" kern="0" spc="156" dirty="0">
              <a:solidFill>
                <a:srgbClr val="595959"/>
              </a:solidFill>
              <a:latin typeface="Caviar Dreams" pitchFamily="34" charset="0"/>
              <a:cs typeface="Caviar Dreams" pitchFamily="34" charset="0"/>
            </a:endParaRPr>
          </a:p>
        </p:txBody>
      </p:sp>
      <p:sp>
        <p:nvSpPr>
          <p:cNvPr id="2" name="Object 19">
            <a:extLst>
              <a:ext uri="{FF2B5EF4-FFF2-40B4-BE49-F238E27FC236}">
                <a16:creationId xmlns:a16="http://schemas.microsoft.com/office/drawing/2014/main" id="{6B2254F2-01EE-EE90-B7D2-81F56BC7AEE8}"/>
              </a:ext>
            </a:extLst>
          </p:cNvPr>
          <p:cNvSpPr txBox="1"/>
          <p:nvPr/>
        </p:nvSpPr>
        <p:spPr>
          <a:xfrm>
            <a:off x="1076719" y="4000500"/>
            <a:ext cx="5533383" cy="421490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r>
              <a:rPr lang="en-US" altLang="ko-KR" b="1" dirty="0"/>
              <a:t>Technology </a:t>
            </a:r>
            <a:r>
              <a:rPr lang="en-US" altLang="ko-KR" b="1" dirty="0" smtClean="0"/>
              <a:t>Stack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33" y="1732350"/>
            <a:ext cx="4324954" cy="17528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6167" y="902421"/>
            <a:ext cx="5574545" cy="28388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3108" y="4152900"/>
            <a:ext cx="5315692" cy="13241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5718" y="3926346"/>
            <a:ext cx="4891494" cy="177726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1332" y="5849619"/>
            <a:ext cx="4140265" cy="157416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92000" y="6094976"/>
            <a:ext cx="4419600" cy="104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0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96535" y="3713917"/>
            <a:ext cx="375065" cy="57983"/>
            <a:chOff x="520082" y="2984844"/>
            <a:chExt cx="219374" cy="426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082" y="2984844"/>
              <a:ext cx="219374" cy="426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68576" y="9252230"/>
            <a:ext cx="11737088" cy="402767"/>
            <a:chOff x="3764133" y="4496556"/>
            <a:chExt cx="6994354" cy="2961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113256" y="1147433"/>
              <a:ext cx="296108" cy="6994354"/>
            </a:xfrm>
            <a:prstGeom prst="rect">
              <a:avLst/>
            </a:prstGeom>
          </p:spPr>
        </p:pic>
      </p:grpSp>
      <p:sp>
        <p:nvSpPr>
          <p:cNvPr id="2" name="Object 19">
            <a:extLst>
              <a:ext uri="{FF2B5EF4-FFF2-40B4-BE49-F238E27FC236}">
                <a16:creationId xmlns:a16="http://schemas.microsoft.com/office/drawing/2014/main" id="{6B2254F2-01EE-EE90-B7D2-81F56BC7AEE8}"/>
              </a:ext>
            </a:extLst>
          </p:cNvPr>
          <p:cNvSpPr txBox="1"/>
          <p:nvPr/>
        </p:nvSpPr>
        <p:spPr>
          <a:xfrm>
            <a:off x="1076719" y="4000500"/>
            <a:ext cx="5533383" cy="421490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r>
              <a:rPr lang="en-US" altLang="ko-KR" b="1" dirty="0"/>
              <a:t>Technology </a:t>
            </a:r>
            <a:r>
              <a:rPr lang="en-US" altLang="ko-KR" b="1" dirty="0" smtClean="0"/>
              <a:t>Stack</a:t>
            </a:r>
            <a:endParaRPr lang="en-US" altLang="ko-KR" dirty="0"/>
          </a:p>
        </p:txBody>
      </p:sp>
      <p:sp>
        <p:nvSpPr>
          <p:cNvPr id="18" name="Object 6"/>
          <p:cNvSpPr txBox="1"/>
          <p:nvPr/>
        </p:nvSpPr>
        <p:spPr>
          <a:xfrm>
            <a:off x="889187" y="2553625"/>
            <a:ext cx="6730814" cy="1006266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ko-KR" altLang="en-US" sz="5600" b="1" kern="0" spc="156" dirty="0" smtClean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작동방식</a:t>
            </a:r>
            <a:endParaRPr lang="en-US" sz="5600" b="1" kern="0" spc="156" dirty="0">
              <a:solidFill>
                <a:srgbClr val="595959"/>
              </a:solidFill>
              <a:latin typeface="Caviar Dreams" pitchFamily="34" charset="0"/>
              <a:cs typeface="Caviar Dreams" pitchFamily="34" charset="0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678472" y="876300"/>
            <a:ext cx="11430000" cy="7924800"/>
            <a:chOff x="4234060" y="568459"/>
            <a:chExt cx="7571605" cy="5494012"/>
          </a:xfrm>
        </p:grpSpPr>
        <p:grpSp>
          <p:nvGrpSpPr>
            <p:cNvPr id="30" name="그룹 29"/>
            <p:cNvGrpSpPr/>
            <p:nvPr/>
          </p:nvGrpSpPr>
          <p:grpSpPr>
            <a:xfrm>
              <a:off x="4234060" y="693116"/>
              <a:ext cx="7571605" cy="5369355"/>
              <a:chOff x="3953644" y="498044"/>
              <a:chExt cx="7571605" cy="5369355"/>
            </a:xfrm>
          </p:grpSpPr>
          <p:grpSp>
            <p:nvGrpSpPr>
              <p:cNvPr id="34" name="그룹 33"/>
              <p:cNvGrpSpPr/>
              <p:nvPr/>
            </p:nvGrpSpPr>
            <p:grpSpPr>
              <a:xfrm>
                <a:off x="5344606" y="524056"/>
                <a:ext cx="6180643" cy="5343343"/>
                <a:chOff x="4319716" y="218876"/>
                <a:chExt cx="7457175" cy="4854818"/>
              </a:xfrm>
            </p:grpSpPr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9716" y="218876"/>
                  <a:ext cx="7457175" cy="4854818"/>
                </a:xfrm>
                <a:prstGeom prst="rect">
                  <a:avLst/>
                </a:prstGeom>
              </p:spPr>
            </p:pic>
            <p:sp>
              <p:nvSpPr>
                <p:cNvPr id="39" name="직사각형 38"/>
                <p:cNvSpPr/>
                <p:nvPr/>
              </p:nvSpPr>
              <p:spPr>
                <a:xfrm>
                  <a:off x="6963215" y="3681984"/>
                  <a:ext cx="2121408" cy="646176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>
                  <a:off x="7517951" y="359664"/>
                  <a:ext cx="943297" cy="28651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4530910" y="646176"/>
                  <a:ext cx="7051489" cy="3035808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5" name="TextBox 34"/>
              <p:cNvSpPr txBox="1"/>
              <p:nvPr/>
            </p:nvSpPr>
            <p:spPr>
              <a:xfrm>
                <a:off x="3953644" y="2405709"/>
                <a:ext cx="868961" cy="234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 smtClean="0"/>
                  <a:t>기본 정보</a:t>
                </a:r>
                <a:endParaRPr lang="ko-KR" altLang="en-US" sz="1600" b="1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5640234" y="498044"/>
                <a:ext cx="1540912" cy="234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 smtClean="0"/>
                  <a:t>어떤 직무에 맞춰서</a:t>
                </a:r>
                <a:endParaRPr lang="ko-KR" altLang="en-US" sz="1600" b="1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601537" y="4858848"/>
                <a:ext cx="1540912" cy="234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 smtClean="0"/>
                  <a:t>어떤 스타일로</a:t>
                </a:r>
                <a:endParaRPr lang="ko-KR" altLang="en-US" sz="1600" b="1" dirty="0"/>
              </a:p>
            </p:txBody>
          </p:sp>
        </p:grpSp>
        <p:sp>
          <p:nvSpPr>
            <p:cNvPr id="31" name="아래쪽 화살표 30"/>
            <p:cNvSpPr/>
            <p:nvPr/>
          </p:nvSpPr>
          <p:spPr>
            <a:xfrm rot="16200000">
              <a:off x="7524801" y="593093"/>
              <a:ext cx="463296" cy="414028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아래쪽 화살표 31"/>
            <p:cNvSpPr/>
            <p:nvPr/>
          </p:nvSpPr>
          <p:spPr>
            <a:xfrm rot="16200000">
              <a:off x="5098840" y="2537392"/>
              <a:ext cx="463296" cy="414028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아래쪽 화살표 32"/>
            <p:cNvSpPr/>
            <p:nvPr/>
          </p:nvSpPr>
          <p:spPr>
            <a:xfrm rot="16200000">
              <a:off x="7094875" y="4984026"/>
              <a:ext cx="463296" cy="414028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484037" y="5135834"/>
            <a:ext cx="52942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사용자는 성장 배경</a:t>
            </a:r>
            <a:r>
              <a:rPr lang="en-US" altLang="ko-KR" b="1" dirty="0"/>
              <a:t>, </a:t>
            </a:r>
            <a:r>
              <a:rPr lang="ko-KR" altLang="en-US" b="1" dirty="0"/>
              <a:t>교육</a:t>
            </a:r>
            <a:r>
              <a:rPr lang="en-US" altLang="ko-KR" b="1" dirty="0"/>
              <a:t>, </a:t>
            </a:r>
            <a:r>
              <a:rPr lang="ko-KR" altLang="en-US" b="1" dirty="0"/>
              <a:t>프로젝트 등의 정보를 입력하고</a:t>
            </a:r>
            <a:r>
              <a:rPr lang="en-US" altLang="ko-KR" b="1" dirty="0"/>
              <a:t>, </a:t>
            </a:r>
            <a:r>
              <a:rPr lang="ko-KR" altLang="en-US" b="1" dirty="0"/>
              <a:t>이 정보를 기반으로 </a:t>
            </a:r>
            <a:r>
              <a:rPr lang="en-US" altLang="ko-KR" b="1" dirty="0"/>
              <a:t>AI </a:t>
            </a:r>
            <a:r>
              <a:rPr lang="ko-KR" altLang="en-US" b="1" dirty="0"/>
              <a:t>모델을 학습시킬 데이터를 생성합니다</a:t>
            </a:r>
            <a:r>
              <a:rPr lang="en-US" altLang="ko-KR" b="1" dirty="0"/>
              <a:t>. </a:t>
            </a:r>
            <a:r>
              <a:rPr lang="ko-KR" altLang="en-US" b="1" dirty="0"/>
              <a:t>각 입력은 특정 섹션에 대응되며</a:t>
            </a:r>
            <a:r>
              <a:rPr lang="en-US" altLang="ko-KR" b="1" dirty="0"/>
              <a:t>, </a:t>
            </a:r>
            <a:r>
              <a:rPr lang="ko-KR" altLang="en-US" b="1" dirty="0"/>
              <a:t>비어 있지 않은 섹션만 학습 데이터로 포함됩니다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584983" y="770466"/>
            <a:ext cx="3316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해당 직무에 맞춰 이력서를 작성합니다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970367" y="8095583"/>
            <a:ext cx="3316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이력서를 어떤 스타일로 작성할지 쓰는 공간 입니다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106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01632" y="1326624"/>
            <a:ext cx="375065" cy="57983"/>
            <a:chOff x="520082" y="2984844"/>
            <a:chExt cx="219374" cy="426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082" y="2984844"/>
              <a:ext cx="219374" cy="426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67400" y="9639300"/>
            <a:ext cx="11737088" cy="402767"/>
            <a:chOff x="3764133" y="4496556"/>
            <a:chExt cx="6994354" cy="2961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113256" y="1147433"/>
              <a:ext cx="296108" cy="6994354"/>
            </a:xfrm>
            <a:prstGeom prst="rect">
              <a:avLst/>
            </a:prstGeom>
          </p:spPr>
        </p:pic>
      </p:grpSp>
      <p:sp>
        <p:nvSpPr>
          <p:cNvPr id="12" name="Object 19">
            <a:extLst>
              <a:ext uri="{FF2B5EF4-FFF2-40B4-BE49-F238E27FC236}">
                <a16:creationId xmlns:a16="http://schemas.microsoft.com/office/drawing/2014/main" id="{6B2254F2-01EE-EE90-B7D2-81F56BC7AEE8}"/>
              </a:ext>
            </a:extLst>
          </p:cNvPr>
          <p:cNvSpPr txBox="1"/>
          <p:nvPr/>
        </p:nvSpPr>
        <p:spPr>
          <a:xfrm>
            <a:off x="788504" y="4137119"/>
            <a:ext cx="4933122" cy="3468478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ko-KR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>
                <a:latin typeface="Arial" panose="020B0604020202020204" pitchFamily="34" charset="0"/>
              </a:rPr>
              <a:t>목적</a:t>
            </a:r>
            <a:r>
              <a:rPr lang="ko-KR" altLang="ko-KR" b="1" dirty="0" smtClean="0">
                <a:latin typeface="Arial" panose="020B0604020202020204" pitchFamily="34" charset="0"/>
              </a:rPr>
              <a:t>:</a:t>
            </a:r>
            <a:endParaRPr lang="en-US" altLang="ko-KR" b="1" dirty="0" smtClean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 smtClean="0">
                <a:latin typeface="Arial" panose="020B0604020202020204" pitchFamily="34" charset="0"/>
              </a:rPr>
              <a:t> </a:t>
            </a:r>
            <a:r>
              <a:rPr lang="ko-KR" altLang="ko-KR" b="1" dirty="0">
                <a:latin typeface="Arial" panose="020B0604020202020204" pitchFamily="34" charset="0"/>
              </a:rPr>
              <a:t>사용자로부터 입력된 이력서 섹션 데이터를 GPT-3 모델이 이해할 수 있는 형식으로 변환</a:t>
            </a:r>
            <a:r>
              <a:rPr lang="ko-KR" altLang="ko-KR" b="1" dirty="0" smtClean="0">
                <a:latin typeface="Arial" panose="020B0604020202020204" pitchFamily="34" charset="0"/>
              </a:rPr>
              <a:t>.</a:t>
            </a:r>
            <a:endParaRPr lang="en-US" altLang="ko-KR" b="1" dirty="0" smtClean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 smtClean="0">
                <a:latin typeface="Arial" panose="020B0604020202020204" pitchFamily="34" charset="0"/>
              </a:rPr>
              <a:t> </a:t>
            </a:r>
            <a:endParaRPr lang="ko-KR" altLang="ko-KR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>
                <a:latin typeface="Arial" panose="020B0604020202020204" pitchFamily="34" charset="0"/>
              </a:rPr>
              <a:t>작업: </a:t>
            </a:r>
            <a:endParaRPr lang="en-US" altLang="ko-KR" b="1" dirty="0" smtClean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 smtClean="0">
                <a:latin typeface="Arial" panose="020B0604020202020204" pitchFamily="34" charset="0"/>
              </a:rPr>
              <a:t>사용자 </a:t>
            </a:r>
            <a:r>
              <a:rPr lang="ko-KR" altLang="ko-KR" b="1" dirty="0">
                <a:latin typeface="Arial" panose="020B0604020202020204" pitchFamily="34" charset="0"/>
              </a:rPr>
              <a:t>입력 데이터를 학습 데이터 형식(JSONL 파일)</a:t>
            </a:r>
            <a:r>
              <a:rPr lang="ko-KR" altLang="ko-KR" b="1" dirty="0" err="1">
                <a:latin typeface="Arial" panose="020B0604020202020204" pitchFamily="34" charset="0"/>
              </a:rPr>
              <a:t>으로</a:t>
            </a:r>
            <a:r>
              <a:rPr lang="ko-KR" altLang="ko-KR" b="1" dirty="0">
                <a:latin typeface="Arial" panose="020B0604020202020204" pitchFamily="34" charset="0"/>
              </a:rPr>
              <a:t> 변환. </a:t>
            </a:r>
            <a:endParaRPr lang="en-US" altLang="ko-KR" b="1" dirty="0" smtClean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ko-KR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b="1" dirty="0"/>
              <a:t>출력</a:t>
            </a:r>
            <a:r>
              <a:rPr lang="en-US" altLang="ko-KR" b="1" dirty="0"/>
              <a:t>: </a:t>
            </a:r>
            <a:endParaRPr lang="en-US" altLang="ko-KR" b="1" dirty="0" smtClean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err="1" smtClean="0"/>
              <a:t>training_data</a:t>
            </a:r>
            <a:r>
              <a:rPr lang="ko-KR" altLang="en-US" b="1" dirty="0" smtClean="0"/>
              <a:t> </a:t>
            </a:r>
            <a:r>
              <a:rPr lang="ko-KR" altLang="en-US" b="1" dirty="0"/>
              <a:t>리스트에는 각 이력서 섹션의 이름과 내용이 포함됩니다</a:t>
            </a:r>
            <a:endParaRPr lang="ko-KR" altLang="ko-KR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800" y="3529381"/>
            <a:ext cx="10497690" cy="4254518"/>
          </a:xfrm>
          <a:prstGeom prst="rect">
            <a:avLst/>
          </a:prstGeom>
        </p:spPr>
      </p:pic>
      <p:sp>
        <p:nvSpPr>
          <p:cNvPr id="16" name="Object 19">
            <a:extLst>
              <a:ext uri="{FF2B5EF4-FFF2-40B4-BE49-F238E27FC236}">
                <a16:creationId xmlns:a16="http://schemas.microsoft.com/office/drawing/2014/main" id="{6B2254F2-01EE-EE90-B7D2-81F56BC7AEE8}"/>
              </a:ext>
            </a:extLst>
          </p:cNvPr>
          <p:cNvSpPr txBox="1"/>
          <p:nvPr/>
        </p:nvSpPr>
        <p:spPr>
          <a:xfrm>
            <a:off x="1959431" y="1384607"/>
            <a:ext cx="5533383" cy="513823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데이터 수집 및 전처리</a:t>
            </a:r>
            <a:endParaRPr lang="en-US" altLang="ko-KR" sz="2400" b="1" dirty="0"/>
          </a:p>
        </p:txBody>
      </p:sp>
      <p:sp>
        <p:nvSpPr>
          <p:cNvPr id="19" name="Object 6"/>
          <p:cNvSpPr txBox="1"/>
          <p:nvPr/>
        </p:nvSpPr>
        <p:spPr>
          <a:xfrm>
            <a:off x="762000" y="369504"/>
            <a:ext cx="6730814" cy="883155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en-US" altLang="ko-KR" sz="4800" b="1" kern="0" spc="156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AI </a:t>
            </a:r>
            <a:r>
              <a:rPr lang="ko-KR" altLang="en-US" sz="4800" b="1" kern="0" spc="156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모델 학습 과정 </a:t>
            </a:r>
            <a:endParaRPr lang="en-US" sz="4800" b="1" kern="0" spc="156" dirty="0">
              <a:solidFill>
                <a:srgbClr val="595959"/>
              </a:solidFill>
              <a:latin typeface="Caviar Dreams" pitchFamily="34" charset="0"/>
              <a:cs typeface="Caviar Dreams" pitchFamily="34" charset="0"/>
            </a:endParaRPr>
          </a:p>
        </p:txBody>
      </p:sp>
      <p:sp>
        <p:nvSpPr>
          <p:cNvPr id="20" name="아래쪽 화살표 19"/>
          <p:cNvSpPr/>
          <p:nvPr/>
        </p:nvSpPr>
        <p:spPr>
          <a:xfrm rot="16200000">
            <a:off x="6080074" y="5281853"/>
            <a:ext cx="668278" cy="62501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62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01632" y="1326624"/>
            <a:ext cx="375065" cy="57983"/>
            <a:chOff x="520082" y="2984844"/>
            <a:chExt cx="219374" cy="426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082" y="2984844"/>
              <a:ext cx="219374" cy="426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90592" y="9563100"/>
            <a:ext cx="11737088" cy="402767"/>
            <a:chOff x="3764133" y="4496556"/>
            <a:chExt cx="6994354" cy="2961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113256" y="1147433"/>
              <a:ext cx="296108" cy="6994354"/>
            </a:xfrm>
            <a:prstGeom prst="rect">
              <a:avLst/>
            </a:prstGeom>
          </p:spPr>
        </p:pic>
      </p:grpSp>
      <p:sp>
        <p:nvSpPr>
          <p:cNvPr id="18" name="Object 6"/>
          <p:cNvSpPr txBox="1"/>
          <p:nvPr/>
        </p:nvSpPr>
        <p:spPr>
          <a:xfrm>
            <a:off x="762000" y="369504"/>
            <a:ext cx="6730814" cy="883155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en-US" altLang="ko-KR" sz="4800" b="1" kern="0" spc="156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AI </a:t>
            </a:r>
            <a:r>
              <a:rPr lang="ko-KR" altLang="en-US" sz="4800" b="1" kern="0" spc="156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모델 학습 과정 </a:t>
            </a:r>
            <a:endParaRPr lang="en-US" sz="4800" b="1" kern="0" spc="156" dirty="0">
              <a:solidFill>
                <a:srgbClr val="595959"/>
              </a:solidFill>
              <a:latin typeface="Caviar Dreams" pitchFamily="34" charset="0"/>
              <a:cs typeface="Caviar Dreams" pitchFamily="34" charset="0"/>
            </a:endParaRPr>
          </a:p>
        </p:txBody>
      </p:sp>
      <p:sp>
        <p:nvSpPr>
          <p:cNvPr id="12" name="Object 19">
            <a:extLst>
              <a:ext uri="{FF2B5EF4-FFF2-40B4-BE49-F238E27FC236}">
                <a16:creationId xmlns:a16="http://schemas.microsoft.com/office/drawing/2014/main" id="{6B2254F2-01EE-EE90-B7D2-81F56BC7AEE8}"/>
              </a:ext>
            </a:extLst>
          </p:cNvPr>
          <p:cNvSpPr txBox="1"/>
          <p:nvPr/>
        </p:nvSpPr>
        <p:spPr>
          <a:xfrm>
            <a:off x="609600" y="3479001"/>
            <a:ext cx="5867400" cy="5130472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ko-KR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>
                <a:latin typeface="Arial" panose="020B0604020202020204" pitchFamily="34" charset="0"/>
              </a:rPr>
              <a:t>목적: </a:t>
            </a:r>
            <a:endParaRPr lang="en-US" altLang="ko-KR" b="1" dirty="0" smtClean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 smtClean="0">
                <a:latin typeface="Arial" panose="020B0604020202020204" pitchFamily="34" charset="0"/>
              </a:rPr>
              <a:t>GPT-3 </a:t>
            </a:r>
            <a:r>
              <a:rPr lang="ko-KR" altLang="ko-KR" b="1" dirty="0">
                <a:latin typeface="Arial" panose="020B0604020202020204" pitchFamily="34" charset="0"/>
              </a:rPr>
              <a:t>모델을 사용자 입력 데이터를 사용하여 </a:t>
            </a:r>
            <a:r>
              <a:rPr lang="ko-KR" altLang="ko-KR" b="1" dirty="0" err="1">
                <a:latin typeface="Arial" panose="020B0604020202020204" pitchFamily="34" charset="0"/>
              </a:rPr>
              <a:t>Fine-Tuning</a:t>
            </a:r>
            <a:r>
              <a:rPr lang="ko-KR" altLang="ko-KR" b="1" dirty="0">
                <a:latin typeface="Arial" panose="020B0604020202020204" pitchFamily="34" charset="0"/>
              </a:rPr>
              <a:t>. </a:t>
            </a:r>
            <a:endParaRPr lang="en-US" altLang="ko-KR" b="1" dirty="0" smtClean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>
                <a:latin typeface="Arial" panose="020B0604020202020204" pitchFamily="34" charset="0"/>
              </a:rPr>
              <a:t>작업: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>
                <a:latin typeface="Arial" panose="020B0604020202020204" pitchFamily="34" charset="0"/>
              </a:rPr>
              <a:t>사용자 데이터를 포함하는 </a:t>
            </a:r>
            <a:r>
              <a:rPr lang="ko-KR" altLang="ko-KR" b="1" dirty="0" err="1">
                <a:latin typeface="Arial Unicode MS"/>
              </a:rPr>
              <a:t>training_data.jsonl</a:t>
            </a:r>
            <a:r>
              <a:rPr lang="ko-KR" altLang="ko-KR" b="1" dirty="0"/>
              <a:t> 파일 생성.</a:t>
            </a:r>
            <a:r>
              <a:rPr lang="ko-KR" altLang="ko-KR" b="1" dirty="0"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 err="1">
                <a:latin typeface="Arial" panose="020B0604020202020204" pitchFamily="34" charset="0"/>
              </a:rPr>
              <a:t>OpenAI</a:t>
            </a:r>
            <a:r>
              <a:rPr lang="ko-KR" altLang="ko-KR" b="1" dirty="0">
                <a:latin typeface="Arial" panose="020B0604020202020204" pitchFamily="34" charset="0"/>
              </a:rPr>
              <a:t> </a:t>
            </a:r>
            <a:r>
              <a:rPr lang="ko-KR" altLang="ko-KR" b="1" dirty="0" err="1">
                <a:latin typeface="Arial" panose="020B0604020202020204" pitchFamily="34" charset="0"/>
              </a:rPr>
              <a:t>API를</a:t>
            </a:r>
            <a:r>
              <a:rPr lang="ko-KR" altLang="ko-KR" b="1" dirty="0">
                <a:latin typeface="Arial" panose="020B0604020202020204" pitchFamily="34" charset="0"/>
              </a:rPr>
              <a:t> 사용하여 파일을 업로드하고 </a:t>
            </a:r>
            <a:r>
              <a:rPr lang="ko-KR" altLang="ko-KR" b="1" dirty="0" err="1">
                <a:latin typeface="Arial" panose="020B0604020202020204" pitchFamily="34" charset="0"/>
              </a:rPr>
              <a:t>Fine-Tuning</a:t>
            </a:r>
            <a:r>
              <a:rPr lang="ko-KR" altLang="ko-KR" b="1" dirty="0">
                <a:latin typeface="Arial" panose="020B0604020202020204" pitchFamily="34" charset="0"/>
              </a:rPr>
              <a:t> 시작.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>
                <a:latin typeface="Arial" panose="020B0604020202020204" pitchFamily="34" charset="0"/>
              </a:rPr>
              <a:t>여러 </a:t>
            </a:r>
            <a:r>
              <a:rPr lang="ko-KR" altLang="ko-KR" b="1" dirty="0" err="1">
                <a:latin typeface="Arial" panose="020B0604020202020204" pitchFamily="34" charset="0"/>
              </a:rPr>
              <a:t>Epoch</a:t>
            </a:r>
            <a:r>
              <a:rPr lang="ko-KR" altLang="ko-KR" b="1" dirty="0">
                <a:latin typeface="Arial" panose="020B0604020202020204" pitchFamily="34" charset="0"/>
              </a:rPr>
              <a:t> 동안 모델 학습을 진행하여 모델이 사용자 데이터를 기반으로 텍스트를 생성하도록 최적화</a:t>
            </a:r>
            <a:r>
              <a:rPr lang="ko-KR" altLang="ko-KR" b="1" dirty="0" smtClean="0">
                <a:latin typeface="Arial" panose="020B0604020202020204" pitchFamily="34" charset="0"/>
              </a:rPr>
              <a:t>.</a:t>
            </a:r>
            <a:endParaRPr lang="en-US" altLang="ko-KR" b="1" dirty="0" smtClean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 smtClean="0">
                <a:latin typeface="Arial" panose="020B0604020202020204" pitchFamily="34" charset="0"/>
              </a:rPr>
              <a:t> </a:t>
            </a:r>
            <a:endParaRPr lang="ko-KR" altLang="ko-KR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>
                <a:latin typeface="Arial" panose="020B0604020202020204" pitchFamily="34" charset="0"/>
              </a:rPr>
              <a:t>출력: </a:t>
            </a:r>
            <a:endParaRPr lang="en-US" altLang="ko-KR" b="1" dirty="0" smtClean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 err="1" smtClean="0">
                <a:latin typeface="Arial" panose="020B0604020202020204" pitchFamily="34" charset="0"/>
              </a:rPr>
              <a:t>Fine-Tuning</a:t>
            </a:r>
            <a:r>
              <a:rPr lang="ko-KR" altLang="ko-KR" b="1" dirty="0" smtClean="0">
                <a:latin typeface="Arial" panose="020B0604020202020204" pitchFamily="34" charset="0"/>
              </a:rPr>
              <a:t> </a:t>
            </a:r>
            <a:r>
              <a:rPr lang="ko-KR" altLang="ko-KR" b="1" dirty="0">
                <a:latin typeface="Arial" panose="020B0604020202020204" pitchFamily="34" charset="0"/>
              </a:rPr>
              <a:t>완료 후, 학습된 모델 정보(</a:t>
            </a:r>
            <a:r>
              <a:rPr lang="ko-KR" altLang="ko-KR" b="1" dirty="0" err="1">
                <a:latin typeface="Arial Unicode MS"/>
              </a:rPr>
              <a:t>fine_tune_response</a:t>
            </a:r>
            <a:r>
              <a:rPr lang="ko-KR" altLang="ko-KR" b="1" dirty="0"/>
              <a:t>) 반환.</a:t>
            </a:r>
            <a:r>
              <a:rPr lang="ko-KR" altLang="ko-KR" b="1" dirty="0">
                <a:latin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ko-KR" b="1" dirty="0">
              <a:latin typeface="Arial" panose="020B0604020202020204" pitchFamily="34" charset="0"/>
            </a:endParaRPr>
          </a:p>
        </p:txBody>
      </p:sp>
      <p:sp>
        <p:nvSpPr>
          <p:cNvPr id="16" name="Object 19">
            <a:extLst>
              <a:ext uri="{FF2B5EF4-FFF2-40B4-BE49-F238E27FC236}">
                <a16:creationId xmlns:a16="http://schemas.microsoft.com/office/drawing/2014/main" id="{6B2254F2-01EE-EE90-B7D2-81F56BC7AEE8}"/>
              </a:ext>
            </a:extLst>
          </p:cNvPr>
          <p:cNvSpPr txBox="1"/>
          <p:nvPr/>
        </p:nvSpPr>
        <p:spPr>
          <a:xfrm>
            <a:off x="1959431" y="1361161"/>
            <a:ext cx="5533383" cy="513823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모델 학습 </a:t>
            </a:r>
            <a:r>
              <a:rPr lang="en-US" altLang="ko-KR" sz="2400" b="1" dirty="0"/>
              <a:t>(Fine-Tuning)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944" y="3404144"/>
            <a:ext cx="10224697" cy="4629796"/>
          </a:xfrm>
          <a:prstGeom prst="rect">
            <a:avLst/>
          </a:prstGeom>
        </p:spPr>
      </p:pic>
      <p:sp>
        <p:nvSpPr>
          <p:cNvPr id="20" name="아래쪽 화살표 19"/>
          <p:cNvSpPr/>
          <p:nvPr/>
        </p:nvSpPr>
        <p:spPr>
          <a:xfrm rot="16200000">
            <a:off x="6667333" y="5406536"/>
            <a:ext cx="668278" cy="62501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27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01632" y="1326624"/>
            <a:ext cx="375065" cy="57983"/>
            <a:chOff x="520082" y="2984844"/>
            <a:chExt cx="219374" cy="426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082" y="2984844"/>
              <a:ext cx="219374" cy="426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67400" y="9397340"/>
            <a:ext cx="11737088" cy="402767"/>
            <a:chOff x="3764133" y="4496556"/>
            <a:chExt cx="6994354" cy="2961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113256" y="1147433"/>
              <a:ext cx="296108" cy="6994354"/>
            </a:xfrm>
            <a:prstGeom prst="rect">
              <a:avLst/>
            </a:prstGeom>
          </p:spPr>
        </p:pic>
      </p:grpSp>
      <p:sp>
        <p:nvSpPr>
          <p:cNvPr id="18" name="Object 6"/>
          <p:cNvSpPr txBox="1"/>
          <p:nvPr/>
        </p:nvSpPr>
        <p:spPr>
          <a:xfrm>
            <a:off x="762000" y="369504"/>
            <a:ext cx="6730814" cy="883155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en-US" altLang="ko-KR" sz="4800" b="1" kern="0" spc="156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AI </a:t>
            </a:r>
            <a:r>
              <a:rPr lang="ko-KR" altLang="en-US" sz="4800" b="1" kern="0" spc="156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모델 학습 과정 </a:t>
            </a:r>
            <a:endParaRPr lang="en-US" sz="4800" b="1" kern="0" spc="156" dirty="0">
              <a:solidFill>
                <a:srgbClr val="595959"/>
              </a:solidFill>
              <a:latin typeface="Caviar Dreams" pitchFamily="34" charset="0"/>
              <a:cs typeface="Caviar Dreams" pitchFamily="34" charset="0"/>
            </a:endParaRPr>
          </a:p>
        </p:txBody>
      </p:sp>
      <p:sp>
        <p:nvSpPr>
          <p:cNvPr id="12" name="Object 19">
            <a:extLst>
              <a:ext uri="{FF2B5EF4-FFF2-40B4-BE49-F238E27FC236}">
                <a16:creationId xmlns:a16="http://schemas.microsoft.com/office/drawing/2014/main" id="{6B2254F2-01EE-EE90-B7D2-81F56BC7AEE8}"/>
              </a:ext>
            </a:extLst>
          </p:cNvPr>
          <p:cNvSpPr txBox="1"/>
          <p:nvPr/>
        </p:nvSpPr>
        <p:spPr>
          <a:xfrm>
            <a:off x="725557" y="3691880"/>
            <a:ext cx="5675243" cy="4299475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ko-KR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>
                <a:latin typeface="Arial" panose="020B0604020202020204" pitchFamily="34" charset="0"/>
              </a:rPr>
              <a:t>목적</a:t>
            </a:r>
            <a:r>
              <a:rPr lang="ko-KR" altLang="ko-KR" b="1" dirty="0" smtClean="0">
                <a:latin typeface="Arial" panose="020B0604020202020204" pitchFamily="34" charset="0"/>
              </a:rPr>
              <a:t>:</a:t>
            </a:r>
            <a:endParaRPr lang="en-US" altLang="ko-KR" b="1" dirty="0" smtClean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 smtClean="0">
                <a:latin typeface="Arial" panose="020B0604020202020204" pitchFamily="34" charset="0"/>
              </a:rPr>
              <a:t> </a:t>
            </a:r>
            <a:r>
              <a:rPr lang="ko-KR" altLang="ko-KR" b="1" dirty="0" err="1">
                <a:latin typeface="Arial" panose="020B0604020202020204" pitchFamily="34" charset="0"/>
              </a:rPr>
              <a:t>Fine-Tuning된</a:t>
            </a:r>
            <a:r>
              <a:rPr lang="ko-KR" altLang="ko-KR" b="1" dirty="0">
                <a:latin typeface="Arial" panose="020B0604020202020204" pitchFamily="34" charset="0"/>
              </a:rPr>
              <a:t> GPT-3 모델을 사용하여 사용자 맞춤형 이력서 섹션 텍스트 생성. </a:t>
            </a:r>
            <a:endParaRPr lang="en-US" altLang="ko-KR" b="1" dirty="0" smtClean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>
                <a:latin typeface="Arial" panose="020B0604020202020204" pitchFamily="34" charset="0"/>
              </a:rPr>
              <a:t>작업: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 err="1">
                <a:latin typeface="Arial" panose="020B0604020202020204" pitchFamily="34" charset="0"/>
              </a:rPr>
              <a:t>LangChain의</a:t>
            </a:r>
            <a:r>
              <a:rPr lang="ko-KR" altLang="ko-KR" b="1" dirty="0">
                <a:latin typeface="Arial" panose="020B0604020202020204" pitchFamily="34" charset="0"/>
              </a:rPr>
              <a:t> </a:t>
            </a:r>
            <a:r>
              <a:rPr lang="ko-KR" altLang="ko-KR" b="1" dirty="0" err="1">
                <a:latin typeface="Arial Unicode MS"/>
              </a:rPr>
              <a:t>PromptTemplate</a:t>
            </a:r>
            <a:r>
              <a:rPr lang="ko-KR" altLang="ko-KR" b="1" dirty="0" err="1"/>
              <a:t>을</a:t>
            </a:r>
            <a:r>
              <a:rPr lang="ko-KR" altLang="ko-KR" b="1" dirty="0"/>
              <a:t> 사용하여 텍스트 생성 템플릿 설정.</a:t>
            </a:r>
            <a:r>
              <a:rPr lang="ko-KR" altLang="ko-KR" b="1" dirty="0"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 err="1">
                <a:latin typeface="Arial Unicode MS"/>
              </a:rPr>
              <a:t>LLMChain</a:t>
            </a:r>
            <a:r>
              <a:rPr lang="ko-KR" altLang="ko-KR" b="1" dirty="0" err="1"/>
              <a:t>을</a:t>
            </a:r>
            <a:r>
              <a:rPr lang="ko-KR" altLang="ko-KR" b="1" dirty="0"/>
              <a:t> 통해 GPT-3 모델과 템플릿을 연동.</a:t>
            </a:r>
            <a:r>
              <a:rPr lang="ko-KR" altLang="ko-KR" b="1" dirty="0"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>
                <a:latin typeface="Arial" panose="020B0604020202020204" pitchFamily="34" charset="0"/>
              </a:rPr>
              <a:t>사용자 데이터를 입력으로 받아 모델이 텍스트를 생성하도록 요청. </a:t>
            </a:r>
            <a:endParaRPr lang="en-US" altLang="ko-KR" b="1" dirty="0" smtClean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>
                <a:latin typeface="Arial" panose="020B0604020202020204" pitchFamily="34" charset="0"/>
              </a:rPr>
              <a:t>출력</a:t>
            </a:r>
            <a:r>
              <a:rPr lang="ko-KR" altLang="ko-KR" b="1" dirty="0" smtClean="0">
                <a:latin typeface="Arial" panose="020B0604020202020204" pitchFamily="34" charset="0"/>
              </a:rPr>
              <a:t>:</a:t>
            </a:r>
            <a:endParaRPr lang="en-US" altLang="ko-KR" b="1" dirty="0" smtClean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 smtClean="0">
                <a:latin typeface="Arial" panose="020B0604020202020204" pitchFamily="34" charset="0"/>
              </a:rPr>
              <a:t> </a:t>
            </a:r>
            <a:r>
              <a:rPr lang="ko-KR" altLang="ko-KR" b="1" dirty="0">
                <a:latin typeface="Arial" panose="020B0604020202020204" pitchFamily="34" charset="0"/>
              </a:rPr>
              <a:t>생성된 이력서 섹션 텍스트.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ko-KR" b="1" dirty="0">
              <a:latin typeface="Arial" panose="020B0604020202020204" pitchFamily="34" charset="0"/>
            </a:endParaRPr>
          </a:p>
        </p:txBody>
      </p:sp>
      <p:sp>
        <p:nvSpPr>
          <p:cNvPr id="16" name="Object 19">
            <a:extLst>
              <a:ext uri="{FF2B5EF4-FFF2-40B4-BE49-F238E27FC236}">
                <a16:creationId xmlns:a16="http://schemas.microsoft.com/office/drawing/2014/main" id="{6B2254F2-01EE-EE90-B7D2-81F56BC7AEE8}"/>
              </a:ext>
            </a:extLst>
          </p:cNvPr>
          <p:cNvSpPr txBox="1"/>
          <p:nvPr/>
        </p:nvSpPr>
        <p:spPr>
          <a:xfrm>
            <a:off x="1959431" y="1361161"/>
            <a:ext cx="5533383" cy="513823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텍스트 생성</a:t>
            </a:r>
            <a:endParaRPr lang="en-US" altLang="ko-KR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089" y="2937986"/>
            <a:ext cx="9677400" cy="4774028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 rot="16200000">
            <a:off x="6849483" y="5252112"/>
            <a:ext cx="668278" cy="62501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7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01632" y="1326624"/>
            <a:ext cx="375065" cy="57983"/>
            <a:chOff x="520082" y="2984844"/>
            <a:chExt cx="219374" cy="426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082" y="2984844"/>
              <a:ext cx="219374" cy="426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15000" y="9615264"/>
            <a:ext cx="11737088" cy="402767"/>
            <a:chOff x="3764133" y="4496556"/>
            <a:chExt cx="6994354" cy="2961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113256" y="1147433"/>
              <a:ext cx="296108" cy="6994354"/>
            </a:xfrm>
            <a:prstGeom prst="rect">
              <a:avLst/>
            </a:prstGeom>
          </p:spPr>
        </p:pic>
      </p:grpSp>
      <p:sp>
        <p:nvSpPr>
          <p:cNvPr id="18" name="Object 6"/>
          <p:cNvSpPr txBox="1"/>
          <p:nvPr/>
        </p:nvSpPr>
        <p:spPr>
          <a:xfrm>
            <a:off x="762000" y="369504"/>
            <a:ext cx="6730814" cy="883155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en-US" altLang="ko-KR" sz="4800" b="1" kern="0" spc="156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AI </a:t>
            </a:r>
            <a:r>
              <a:rPr lang="ko-KR" altLang="en-US" sz="4800" b="1" kern="0" spc="156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모델 학습 과정 </a:t>
            </a:r>
            <a:endParaRPr lang="en-US" sz="4800" b="1" kern="0" spc="156" dirty="0">
              <a:solidFill>
                <a:srgbClr val="595959"/>
              </a:solidFill>
              <a:latin typeface="Caviar Dreams" pitchFamily="34" charset="0"/>
              <a:cs typeface="Caviar Dreams" pitchFamily="34" charset="0"/>
            </a:endParaRPr>
          </a:p>
        </p:txBody>
      </p:sp>
      <p:sp>
        <p:nvSpPr>
          <p:cNvPr id="12" name="Object 19">
            <a:extLst>
              <a:ext uri="{FF2B5EF4-FFF2-40B4-BE49-F238E27FC236}">
                <a16:creationId xmlns:a16="http://schemas.microsoft.com/office/drawing/2014/main" id="{6B2254F2-01EE-EE90-B7D2-81F56BC7AEE8}"/>
              </a:ext>
            </a:extLst>
          </p:cNvPr>
          <p:cNvSpPr txBox="1"/>
          <p:nvPr/>
        </p:nvSpPr>
        <p:spPr>
          <a:xfrm>
            <a:off x="680978" y="3250060"/>
            <a:ext cx="6811836" cy="4299475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ko-KR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>
                <a:latin typeface="Arial" panose="020B0604020202020204" pitchFamily="34" charset="0"/>
              </a:rPr>
              <a:t>목적: </a:t>
            </a:r>
            <a:endParaRPr lang="en-US" altLang="ko-KR" b="1" dirty="0" smtClean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 smtClean="0">
                <a:latin typeface="Arial" panose="020B0604020202020204" pitchFamily="34" charset="0"/>
              </a:rPr>
              <a:t>사용자 </a:t>
            </a:r>
            <a:r>
              <a:rPr lang="ko-KR" altLang="ko-KR" b="1" dirty="0">
                <a:latin typeface="Arial" panose="020B0604020202020204" pitchFamily="34" charset="0"/>
              </a:rPr>
              <a:t>입력 데이터를 기반으로 </a:t>
            </a:r>
            <a:r>
              <a:rPr lang="ko-KR" altLang="ko-KR" b="1" dirty="0" err="1">
                <a:latin typeface="Arial" panose="020B0604020202020204" pitchFamily="34" charset="0"/>
              </a:rPr>
              <a:t>Fine-Tuning과</a:t>
            </a:r>
            <a:r>
              <a:rPr lang="ko-KR" altLang="ko-KR" b="1" dirty="0">
                <a:latin typeface="Arial" panose="020B0604020202020204" pitchFamily="34" charset="0"/>
              </a:rPr>
              <a:t> 텍스트 생성을 관리. </a:t>
            </a:r>
            <a:endParaRPr lang="en-US" altLang="ko-KR" b="1" dirty="0" smtClean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>
                <a:latin typeface="Arial" panose="020B0604020202020204" pitchFamily="34" charset="0"/>
              </a:rPr>
              <a:t>작업: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>
                <a:latin typeface="Arial" panose="020B0604020202020204" pitchFamily="34" charset="0"/>
              </a:rPr>
              <a:t>사용자 데이터를 받아 </a:t>
            </a:r>
            <a:r>
              <a:rPr lang="ko-KR" altLang="ko-KR" b="1" dirty="0" err="1">
                <a:latin typeface="Arial Unicode MS"/>
              </a:rPr>
              <a:t>generate_finetune_data</a:t>
            </a:r>
            <a:r>
              <a:rPr lang="ko-KR" altLang="ko-KR" b="1" dirty="0" err="1"/>
              <a:t>와</a:t>
            </a:r>
            <a:r>
              <a:rPr lang="ko-KR" altLang="ko-KR" b="1" dirty="0"/>
              <a:t> </a:t>
            </a:r>
            <a:r>
              <a:rPr lang="ko-KR" altLang="ko-KR" b="1" dirty="0" err="1">
                <a:latin typeface="Arial Unicode MS"/>
              </a:rPr>
              <a:t>fine_tune_model</a:t>
            </a:r>
            <a:r>
              <a:rPr lang="ko-KR" altLang="ko-KR" b="1" dirty="0" err="1"/>
              <a:t>을</a:t>
            </a:r>
            <a:r>
              <a:rPr lang="ko-KR" altLang="ko-KR" b="1" dirty="0"/>
              <a:t> 통해 모델 학습을 준비하고 실행.</a:t>
            </a:r>
            <a:r>
              <a:rPr lang="ko-KR" altLang="ko-KR" b="1" dirty="0"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 err="1">
                <a:latin typeface="Arial Unicode MS"/>
              </a:rPr>
              <a:t>generate_resume</a:t>
            </a:r>
            <a:r>
              <a:rPr lang="ko-KR" altLang="ko-KR" b="1" dirty="0"/>
              <a:t> 메서드를 통해 각 이력서 섹션에 대해 텍스트를 생성.</a:t>
            </a:r>
            <a:r>
              <a:rPr lang="ko-KR" altLang="ko-KR" b="1" dirty="0"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>
                <a:latin typeface="Arial" panose="020B0604020202020204" pitchFamily="34" charset="0"/>
              </a:rPr>
              <a:t>이력서 섹션 업데이트 및 초기화 기능 제공. </a:t>
            </a:r>
            <a:endParaRPr lang="en-US" altLang="ko-KR" b="1" dirty="0" smtClean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>
                <a:latin typeface="Arial" panose="020B0604020202020204" pitchFamily="34" charset="0"/>
              </a:rPr>
              <a:t>출력</a:t>
            </a:r>
            <a:r>
              <a:rPr lang="ko-KR" altLang="ko-KR" b="1" dirty="0" smtClean="0">
                <a:latin typeface="Arial" panose="020B0604020202020204" pitchFamily="34" charset="0"/>
              </a:rPr>
              <a:t>:</a:t>
            </a:r>
            <a:endParaRPr lang="en-US" altLang="ko-KR" b="1" dirty="0" smtClean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 smtClean="0">
                <a:latin typeface="Arial" panose="020B0604020202020204" pitchFamily="34" charset="0"/>
              </a:rPr>
              <a:t> </a:t>
            </a:r>
            <a:r>
              <a:rPr lang="ko-KR" altLang="ko-KR" b="1" dirty="0">
                <a:latin typeface="Arial" panose="020B0604020202020204" pitchFamily="34" charset="0"/>
              </a:rPr>
              <a:t>최종 생성된 이력서 텍스트.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ko-KR" b="1" dirty="0">
              <a:latin typeface="Arial" panose="020B0604020202020204" pitchFamily="34" charset="0"/>
            </a:endParaRPr>
          </a:p>
        </p:txBody>
      </p:sp>
      <p:sp>
        <p:nvSpPr>
          <p:cNvPr id="16" name="Object 19">
            <a:extLst>
              <a:ext uri="{FF2B5EF4-FFF2-40B4-BE49-F238E27FC236}">
                <a16:creationId xmlns:a16="http://schemas.microsoft.com/office/drawing/2014/main" id="{6B2254F2-01EE-EE90-B7D2-81F56BC7AEE8}"/>
              </a:ext>
            </a:extLst>
          </p:cNvPr>
          <p:cNvSpPr txBox="1"/>
          <p:nvPr/>
        </p:nvSpPr>
        <p:spPr>
          <a:xfrm>
            <a:off x="1959431" y="1361161"/>
            <a:ext cx="5533383" cy="513823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en-US" altLang="ko-KR" sz="2400" b="1" dirty="0" err="1"/>
              <a:t>ResumeAI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클래스 정의</a:t>
            </a:r>
            <a:endParaRPr lang="en-US" altLang="ko-KR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7919" y="1324967"/>
            <a:ext cx="8564170" cy="7640116"/>
          </a:xfrm>
          <a:prstGeom prst="rect">
            <a:avLst/>
          </a:prstGeom>
        </p:spPr>
      </p:pic>
      <p:sp>
        <p:nvSpPr>
          <p:cNvPr id="14" name="아래쪽 화살표 13"/>
          <p:cNvSpPr/>
          <p:nvPr/>
        </p:nvSpPr>
        <p:spPr>
          <a:xfrm rot="16200000">
            <a:off x="7543722" y="4749432"/>
            <a:ext cx="668278" cy="62501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01632" y="1326624"/>
            <a:ext cx="375065" cy="57983"/>
            <a:chOff x="520082" y="2984844"/>
            <a:chExt cx="219374" cy="426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082" y="2984844"/>
              <a:ext cx="219374" cy="426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15000" y="9615264"/>
            <a:ext cx="11737088" cy="402767"/>
            <a:chOff x="3764133" y="4496556"/>
            <a:chExt cx="6994354" cy="2961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113256" y="1147433"/>
              <a:ext cx="296108" cy="6994354"/>
            </a:xfrm>
            <a:prstGeom prst="rect">
              <a:avLst/>
            </a:prstGeom>
          </p:spPr>
        </p:pic>
      </p:grpSp>
      <p:sp>
        <p:nvSpPr>
          <p:cNvPr id="18" name="Object 6"/>
          <p:cNvSpPr txBox="1"/>
          <p:nvPr/>
        </p:nvSpPr>
        <p:spPr>
          <a:xfrm>
            <a:off x="762000" y="369504"/>
            <a:ext cx="6730814" cy="883155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ko-KR" altLang="en-US" sz="4800" b="1" kern="0" spc="156" dirty="0" smtClean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결과 화면</a:t>
            </a:r>
            <a:endParaRPr lang="en-US" sz="4800" b="1" kern="0" spc="156" dirty="0">
              <a:solidFill>
                <a:srgbClr val="595959"/>
              </a:solidFill>
              <a:latin typeface="Caviar Dreams" pitchFamily="34" charset="0"/>
              <a:cs typeface="Caviar Dreams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78" y="1384607"/>
            <a:ext cx="13488476" cy="739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0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89188" y="1744364"/>
            <a:ext cx="1998891" cy="494981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en-US" sz="2200" b="1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Portfolio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89187" y="4059989"/>
            <a:ext cx="375065" cy="57983"/>
            <a:chOff x="520082" y="2984844"/>
            <a:chExt cx="219374" cy="426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082" y="2984844"/>
              <a:ext cx="219374" cy="426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50912" y="7796341"/>
            <a:ext cx="11737088" cy="402767"/>
            <a:chOff x="3764133" y="4496556"/>
            <a:chExt cx="6994354" cy="2961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113256" y="1147433"/>
              <a:ext cx="296108" cy="699435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609600" y="7796341"/>
            <a:ext cx="5371568" cy="1252487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>
                <a:latin typeface="Arial Unicode MS"/>
              </a:rPr>
              <a:t>프로젝트 설명: </a:t>
            </a:r>
            <a:r>
              <a:rPr lang="ko-KR" altLang="en-US" b="1" dirty="0"/>
              <a:t>이 프로젝트는 이미지에서 인체의 포즈를 추정하고</a:t>
            </a:r>
            <a:r>
              <a:rPr lang="en-US" altLang="ko-KR" b="1" dirty="0"/>
              <a:t>, </a:t>
            </a:r>
            <a:r>
              <a:rPr lang="ko-KR" altLang="en-US" b="1" dirty="0"/>
              <a:t>이를 기반으로 이미지를 분류하는 </a:t>
            </a:r>
            <a:r>
              <a:rPr lang="ko-KR" altLang="en-US" b="1" dirty="0" err="1"/>
              <a:t>딥러닝</a:t>
            </a:r>
            <a:r>
              <a:rPr lang="ko-KR" altLang="en-US" b="1" dirty="0"/>
              <a:t> 모델을 개발하는 것을 목표로 </a:t>
            </a:r>
            <a:r>
              <a:rPr lang="ko-KR" altLang="en-US" b="1" dirty="0" smtClean="0"/>
              <a:t>합니다</a:t>
            </a:r>
            <a:endParaRPr lang="en-US" altLang="ko-KR" b="1" dirty="0" smtClean="0"/>
          </a:p>
        </p:txBody>
      </p:sp>
      <p:sp>
        <p:nvSpPr>
          <p:cNvPr id="6" name="Object 6"/>
          <p:cNvSpPr txBox="1"/>
          <p:nvPr/>
        </p:nvSpPr>
        <p:spPr>
          <a:xfrm>
            <a:off x="889186" y="2397407"/>
            <a:ext cx="6730814" cy="1437153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ko-KR" altLang="en-US" sz="5600" b="1" kern="0" spc="156" dirty="0" smtClean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요가 포즈 추정</a:t>
            </a:r>
            <a:endParaRPr lang="en-US" sz="5600" b="1" kern="0" spc="156" dirty="0">
              <a:solidFill>
                <a:srgbClr val="595959"/>
              </a:solidFill>
              <a:latin typeface="Caviar Dreams" pitchFamily="34" charset="0"/>
              <a:cs typeface="Caviar Dreams" pitchFamily="34" charset="0"/>
            </a:endParaRPr>
          </a:p>
          <a:p>
            <a:r>
              <a:rPr lang="en-US" sz="2800" b="1" dirty="0" smtClean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2023.3-2023.4</a:t>
            </a:r>
            <a:endParaRPr lang="en-US" dirty="0"/>
          </a:p>
        </p:txBody>
      </p:sp>
      <p:sp>
        <p:nvSpPr>
          <p:cNvPr id="2" name="Object 19">
            <a:extLst>
              <a:ext uri="{FF2B5EF4-FFF2-40B4-BE49-F238E27FC236}">
                <a16:creationId xmlns:a16="http://schemas.microsoft.com/office/drawing/2014/main" id="{6B2254F2-01EE-EE90-B7D2-81F56BC7AEE8}"/>
              </a:ext>
            </a:extLst>
          </p:cNvPr>
          <p:cNvSpPr txBox="1"/>
          <p:nvPr/>
        </p:nvSpPr>
        <p:spPr>
          <a:xfrm>
            <a:off x="1076719" y="4426025"/>
            <a:ext cx="5533383" cy="406101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r>
              <a:rPr lang="en-US" sz="1700" dirty="0" smtClean="0">
                <a:latin typeface="Caviar Dreams" pitchFamily="34" charset="0"/>
              </a:rPr>
              <a:t>Yoga Pose</a:t>
            </a:r>
            <a:endParaRPr lang="en-US" sz="17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393" y="3346728"/>
            <a:ext cx="2743200" cy="3917245"/>
          </a:xfrm>
          <a:prstGeom prst="rect">
            <a:avLst/>
          </a:prstGeom>
        </p:spPr>
      </p:pic>
      <p:sp>
        <p:nvSpPr>
          <p:cNvPr id="9" name="타원형 설명선 8"/>
          <p:cNvSpPr/>
          <p:nvPr/>
        </p:nvSpPr>
        <p:spPr>
          <a:xfrm>
            <a:off x="10937061" y="1982433"/>
            <a:ext cx="4114800" cy="2126118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427764" y="2605215"/>
            <a:ext cx="3276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운동 자세를 확인 할 수 있는 프로젝트를 개발해보고 싶은데</a:t>
            </a:r>
            <a:r>
              <a:rPr lang="en-US" altLang="ko-KR" sz="2000" dirty="0" smtClean="0"/>
              <a:t>??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064" y="4394893"/>
            <a:ext cx="3704941" cy="2652841"/>
          </a:xfrm>
          <a:prstGeom prst="rect">
            <a:avLst/>
          </a:prstGeom>
        </p:spPr>
      </p:pic>
      <p:pic>
        <p:nvPicPr>
          <p:cNvPr id="1026" name="Picture 2" descr="코리아it아카데미 | Seou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0" y="8200866"/>
            <a:ext cx="1895634" cy="189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41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14994687" y="9326433"/>
            <a:ext cx="823050" cy="787050"/>
          </a:xfrm>
          <a:prstGeom prst="rect">
            <a:avLst/>
          </a:prstGeom>
        </p:spPr>
        <p:txBody>
          <a:bodyPr spcFirstLastPara="1" vert="horz" wrap="square" lIns="151875" tIns="151875" rIns="151875" bIns="151875" rtlCol="0" anchor="ctr" anchorCtr="0">
            <a:normAutofit/>
          </a:bodyPr>
          <a:lstStyle/>
          <a:p>
            <a:fld id="{00000000-1234-1234-1234-123412341234}" type="slidenum">
              <a:rPr lang="en-US" altLang="ko"/>
              <a:pPr/>
              <a:t>39</a:t>
            </a:fld>
            <a:endParaRPr/>
          </a:p>
        </p:txBody>
      </p:sp>
      <p:sp>
        <p:nvSpPr>
          <p:cNvPr id="3" name="AutoShape 2" descr="코틀린과 자바의 차이 (1) - Generic"/>
          <p:cNvSpPr>
            <a:spLocks noChangeAspect="1" noChangeArrowheads="1"/>
          </p:cNvSpPr>
          <p:nvPr/>
        </p:nvSpPr>
        <p:spPr bwMode="auto">
          <a:xfrm>
            <a:off x="2519363" y="-216694"/>
            <a:ext cx="457200" cy="45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41" name="그룹 1002"/>
          <p:cNvGrpSpPr/>
          <p:nvPr/>
        </p:nvGrpSpPr>
        <p:grpSpPr>
          <a:xfrm>
            <a:off x="1134363" y="2743717"/>
            <a:ext cx="375065" cy="57983"/>
            <a:chOff x="520082" y="2984844"/>
            <a:chExt cx="219374" cy="42628"/>
          </a:xfrm>
        </p:grpSpPr>
        <p:pic>
          <p:nvPicPr>
            <p:cNvPr id="42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082" y="2984844"/>
              <a:ext cx="219374" cy="42628"/>
            </a:xfrm>
            <a:prstGeom prst="rect">
              <a:avLst/>
            </a:prstGeom>
          </p:spPr>
        </p:pic>
      </p:grpSp>
      <p:sp>
        <p:nvSpPr>
          <p:cNvPr id="43" name="Object 6"/>
          <p:cNvSpPr txBox="1"/>
          <p:nvPr/>
        </p:nvSpPr>
        <p:spPr>
          <a:xfrm>
            <a:off x="1027015" y="1583425"/>
            <a:ext cx="6730814" cy="1006266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ko-KR" altLang="en-US" sz="5600" b="1" kern="0" spc="156" dirty="0" err="1" smtClean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기술스택</a:t>
            </a:r>
            <a:endParaRPr lang="en-US" sz="5600" b="1" kern="0" spc="156" dirty="0">
              <a:solidFill>
                <a:srgbClr val="595959"/>
              </a:solidFill>
              <a:latin typeface="Caviar Dreams" pitchFamily="34" charset="0"/>
              <a:cs typeface="Caviar Dreams" pitchFamily="34" charset="0"/>
            </a:endParaRPr>
          </a:p>
        </p:txBody>
      </p:sp>
      <p:sp>
        <p:nvSpPr>
          <p:cNvPr id="44" name="Object 19">
            <a:extLst>
              <a:ext uri="{FF2B5EF4-FFF2-40B4-BE49-F238E27FC236}">
                <a16:creationId xmlns:a16="http://schemas.microsoft.com/office/drawing/2014/main" id="{6B2254F2-01EE-EE90-B7D2-81F56BC7AEE8}"/>
              </a:ext>
            </a:extLst>
          </p:cNvPr>
          <p:cNvSpPr txBox="1"/>
          <p:nvPr/>
        </p:nvSpPr>
        <p:spPr>
          <a:xfrm>
            <a:off x="1214547" y="3009900"/>
            <a:ext cx="5533383" cy="421490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r>
              <a:rPr lang="en-US" altLang="ko-KR" b="1" dirty="0"/>
              <a:t>Technology </a:t>
            </a:r>
            <a:r>
              <a:rPr lang="en-US" altLang="ko-KR" b="1" dirty="0" smtClean="0"/>
              <a:t>Stack</a:t>
            </a:r>
            <a:endParaRPr lang="en-US" altLang="ko-KR" dirty="0"/>
          </a:p>
        </p:txBody>
      </p:sp>
      <p:sp>
        <p:nvSpPr>
          <p:cNvPr id="53" name="Object 19"/>
          <p:cNvSpPr txBox="1"/>
          <p:nvPr/>
        </p:nvSpPr>
        <p:spPr>
          <a:xfrm>
            <a:off x="772961" y="8443872"/>
            <a:ext cx="5435413" cy="1314042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 err="1" smtClean="0">
                <a:latin typeface="Arial Unicode MS"/>
              </a:rPr>
              <a:t>사용기술</a:t>
            </a:r>
            <a:r>
              <a:rPr lang="ko-KR" altLang="en-US" b="1" dirty="0" smtClean="0">
                <a:latin typeface="Arial Unicode MS"/>
              </a:rPr>
              <a:t> </a:t>
            </a:r>
            <a:r>
              <a:rPr lang="en-US" altLang="ko-KR" b="1" dirty="0" smtClean="0">
                <a:latin typeface="Arial Unicode MS"/>
              </a:rPr>
              <a:t>: </a:t>
            </a:r>
            <a:r>
              <a:rPr lang="en-US" altLang="ko-KR" b="1" dirty="0" err="1" smtClean="0">
                <a:latin typeface="Arial Unicode MS"/>
              </a:rPr>
              <a:t>OpenCV</a:t>
            </a:r>
            <a:r>
              <a:rPr lang="en-US" altLang="ko-KR" b="1" dirty="0" smtClean="0">
                <a:latin typeface="Arial Unicode MS"/>
              </a:rPr>
              <a:t>, </a:t>
            </a:r>
            <a:r>
              <a:rPr lang="en-US" altLang="ko-KR" b="1" dirty="0" err="1" smtClean="0">
                <a:latin typeface="Arial Unicode MS"/>
              </a:rPr>
              <a:t>NumPy</a:t>
            </a:r>
            <a:r>
              <a:rPr lang="en-US" altLang="ko-KR" b="1" dirty="0" smtClean="0">
                <a:latin typeface="Arial Unicode MS"/>
              </a:rPr>
              <a:t>, Pandas,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latin typeface="Arial Unicode MS"/>
              </a:rPr>
              <a:t>	 </a:t>
            </a:r>
            <a:r>
              <a:rPr lang="en-US" altLang="ko-KR" b="1" dirty="0" smtClean="0">
                <a:latin typeface="Arial Unicode MS"/>
              </a:rPr>
              <a:t> </a:t>
            </a:r>
            <a:r>
              <a:rPr lang="en-US" altLang="ko-KR" b="1" dirty="0" err="1" smtClean="0">
                <a:latin typeface="Arial Unicode MS"/>
              </a:rPr>
              <a:t>TensorFlow&amp;Keras</a:t>
            </a:r>
            <a:r>
              <a:rPr lang="ko-KR" altLang="ko-KR" b="1" dirty="0">
                <a:latin typeface="Arial Unicode MS"/>
              </a:rPr>
              <a:t/>
            </a:r>
            <a:br>
              <a:rPr lang="ko-KR" altLang="ko-KR" b="1" dirty="0">
                <a:latin typeface="Arial Unicode MS"/>
              </a:rPr>
            </a:br>
            <a:endParaRPr lang="ko-KR" altLang="ko-KR" sz="4000" b="1" dirty="0">
              <a:latin typeface="Arial" panose="020B0604020202020204" pitchFamily="34" charset="0"/>
            </a:endParaRPr>
          </a:p>
        </p:txBody>
      </p:sp>
      <p:grpSp>
        <p:nvGrpSpPr>
          <p:cNvPr id="54" name="그룹 1005"/>
          <p:cNvGrpSpPr/>
          <p:nvPr/>
        </p:nvGrpSpPr>
        <p:grpSpPr>
          <a:xfrm>
            <a:off x="6477000" y="9029700"/>
            <a:ext cx="11737088" cy="402767"/>
            <a:chOff x="3764133" y="4496556"/>
            <a:chExt cx="6994354" cy="296108"/>
          </a:xfrm>
        </p:grpSpPr>
        <p:pic>
          <p:nvPicPr>
            <p:cNvPr id="55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7113256" y="1147433"/>
              <a:ext cx="296108" cy="6994354"/>
            </a:xfrm>
            <a:prstGeom prst="rect">
              <a:avLst/>
            </a:prstGeom>
          </p:spPr>
        </p:pic>
      </p:grpSp>
      <p:pic>
        <p:nvPicPr>
          <p:cNvPr id="2050" name="Picture 2" descr="OPENCV] Ubuntu 18.04 OpenCV 4.2.0 설치하기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416" y="804472"/>
            <a:ext cx="2819400" cy="198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ython For NumPy For Absolute Beginners 202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9"/>
          <a:stretch/>
        </p:blipFill>
        <p:spPr bwMode="auto">
          <a:xfrm>
            <a:off x="7461224" y="3051804"/>
            <a:ext cx="2831592" cy="174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1. 판다스(pandas)란? : 판다스(pandas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416" y="5061116"/>
            <a:ext cx="2854542" cy="178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raining and Serving ML models with tf.keras — The TensorFlow Blo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106" y="7403603"/>
            <a:ext cx="3531828" cy="1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826216" y="927835"/>
            <a:ext cx="64711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/>
              <a:t>OpenCV</a:t>
            </a:r>
            <a:r>
              <a:rPr lang="en-US" altLang="ko-KR" sz="1600" b="1" dirty="0"/>
              <a:t> (cv2)</a:t>
            </a:r>
            <a:r>
              <a:rPr lang="ko-KR" altLang="en-US" sz="1600" dirty="0"/>
              <a:t> 목적</a:t>
            </a:r>
            <a:r>
              <a:rPr lang="en-US" altLang="ko-KR" sz="1600" dirty="0"/>
              <a:t>: </a:t>
            </a:r>
            <a:r>
              <a:rPr lang="ko-KR" altLang="en-US" sz="1600" dirty="0"/>
              <a:t>이미지 처리 및 컴퓨터 비전 작업</a:t>
            </a:r>
          </a:p>
          <a:p>
            <a:r>
              <a:rPr lang="ko-KR" altLang="en-US" sz="1600" dirty="0"/>
              <a:t>사용 이유</a:t>
            </a:r>
            <a:r>
              <a:rPr lang="en-US" altLang="ko-KR" sz="1600" dirty="0"/>
              <a:t>: </a:t>
            </a:r>
            <a:endParaRPr lang="en-US" altLang="ko-KR" sz="1600" dirty="0" smtClean="0"/>
          </a:p>
          <a:p>
            <a:pPr marL="742950" lvl="1" indent="-285750">
              <a:buFontTx/>
              <a:buChar char="-"/>
            </a:pPr>
            <a:r>
              <a:rPr lang="ko-KR" altLang="en-US" sz="1600" dirty="0" smtClean="0"/>
              <a:t>이미지 로드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저장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변환 등 </a:t>
            </a:r>
            <a:endParaRPr lang="en-US" altLang="ko-KR" sz="1600" dirty="0"/>
          </a:p>
          <a:p>
            <a:pPr marL="742950" lvl="1" indent="-285750">
              <a:buFontTx/>
              <a:buChar char="-"/>
            </a:pPr>
            <a:r>
              <a:rPr lang="ko-KR" altLang="en-US" sz="1600" dirty="0" smtClean="0"/>
              <a:t>기본적인 이미지 처리 작업 수행</a:t>
            </a:r>
            <a:endParaRPr lang="en-US" altLang="ko-KR" sz="1600" dirty="0" smtClean="0"/>
          </a:p>
          <a:p>
            <a:pPr marL="742950" lvl="1" indent="-285750">
              <a:buFontTx/>
              <a:buChar char="-"/>
            </a:pPr>
            <a:r>
              <a:rPr lang="ko-KR" altLang="en-US" sz="1600" dirty="0" smtClean="0"/>
              <a:t>사전 </a:t>
            </a:r>
            <a:r>
              <a:rPr lang="ko-KR" altLang="en-US" sz="1600" dirty="0"/>
              <a:t>훈련된 </a:t>
            </a:r>
            <a:r>
              <a:rPr lang="ko-KR" altLang="en-US" sz="1600" dirty="0" err="1"/>
              <a:t>딥러닝</a:t>
            </a:r>
            <a:r>
              <a:rPr lang="ko-KR" altLang="en-US" sz="1600" dirty="0"/>
              <a:t> 모델을 사용한 포즈 추정 구현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/>
              <a:t>이미지에 </a:t>
            </a:r>
            <a:r>
              <a:rPr lang="ko-KR" altLang="en-US" sz="1600" dirty="0" err="1"/>
              <a:t>키포인트와</a:t>
            </a:r>
            <a:r>
              <a:rPr lang="ko-KR" altLang="en-US" sz="1600" dirty="0"/>
              <a:t> 골격 그리기 등 시각화 작업</a:t>
            </a:r>
          </a:p>
          <a:p>
            <a:pPr lvl="1"/>
            <a:endParaRPr lang="en-US" altLang="ko-KR" sz="1600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10902416" y="3274528"/>
            <a:ext cx="6471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/>
              <a:t>NumPy</a:t>
            </a:r>
            <a:r>
              <a:rPr lang="en-US" altLang="ko-KR" sz="1600" b="1" dirty="0"/>
              <a:t> (np)</a:t>
            </a:r>
            <a:r>
              <a:rPr lang="ko-KR" altLang="en-US" sz="1600" dirty="0"/>
              <a:t> 목적</a:t>
            </a:r>
            <a:r>
              <a:rPr lang="en-US" altLang="ko-KR" sz="1600" dirty="0"/>
              <a:t>: </a:t>
            </a:r>
            <a:r>
              <a:rPr lang="ko-KR" altLang="en-US" sz="1600" dirty="0"/>
              <a:t>수치 연산 및 배열 처리</a:t>
            </a:r>
          </a:p>
          <a:p>
            <a:r>
              <a:rPr lang="ko-KR" altLang="en-US" sz="1600" dirty="0"/>
              <a:t>사용 이유</a:t>
            </a:r>
            <a:r>
              <a:rPr lang="en-US" altLang="ko-KR" sz="1600" dirty="0"/>
              <a:t>: 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/>
              <a:t>대규모 다차원 배열과 행렬 연산 수행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 smtClean="0"/>
              <a:t>이미지 </a:t>
            </a:r>
            <a:r>
              <a:rPr lang="ko-KR" altLang="en-US" sz="1600" dirty="0"/>
              <a:t>데이터를 효율적으로 처리하고 </a:t>
            </a:r>
            <a:r>
              <a:rPr lang="ko-KR" altLang="en-US" sz="1600" dirty="0" smtClean="0"/>
              <a:t>조작</a:t>
            </a:r>
            <a:endParaRPr lang="en-US" altLang="ko-KR" sz="1600" dirty="0" smtClean="0"/>
          </a:p>
          <a:p>
            <a:pPr marL="742950" lvl="1" indent="-285750">
              <a:buFontTx/>
              <a:buChar char="-"/>
            </a:pPr>
            <a:r>
              <a:rPr lang="ko-KR" altLang="en-US" sz="1600" dirty="0"/>
              <a:t>랜덤 시드 설정을 통한 실험의 </a:t>
            </a:r>
            <a:r>
              <a:rPr lang="ko-KR" altLang="en-US" sz="1600" dirty="0" err="1"/>
              <a:t>재현성</a:t>
            </a:r>
            <a:r>
              <a:rPr lang="ko-KR" altLang="en-US" sz="1600" dirty="0"/>
              <a:t> 확보</a:t>
            </a:r>
          </a:p>
          <a:p>
            <a:pPr marL="742950" lvl="1" indent="-285750">
              <a:buFontTx/>
              <a:buChar char="-"/>
            </a:pPr>
            <a:endParaRPr lang="ko-KR" alt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10896600" y="5285482"/>
            <a:ext cx="6471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Pandas (</a:t>
            </a:r>
            <a:r>
              <a:rPr lang="en-US" altLang="ko-KR" sz="1600" b="1" dirty="0" err="1"/>
              <a:t>pd</a:t>
            </a:r>
            <a:r>
              <a:rPr lang="en-US" altLang="ko-KR" sz="1600" b="1" dirty="0"/>
              <a:t>)</a:t>
            </a:r>
            <a:r>
              <a:rPr lang="ko-KR" altLang="en-US" sz="1600" dirty="0"/>
              <a:t> 목적</a:t>
            </a:r>
            <a:r>
              <a:rPr lang="en-US" altLang="ko-KR" sz="1600" dirty="0"/>
              <a:t>: </a:t>
            </a:r>
            <a:r>
              <a:rPr lang="ko-KR" altLang="en-US" sz="1600" dirty="0"/>
              <a:t>데이터 분석 및 조작</a:t>
            </a:r>
          </a:p>
          <a:p>
            <a:r>
              <a:rPr lang="ko-KR" altLang="en-US" sz="1600" dirty="0"/>
              <a:t>사용 이유</a:t>
            </a:r>
            <a:r>
              <a:rPr lang="en-US" altLang="ko-KR" sz="1600" dirty="0"/>
              <a:t>: 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/>
              <a:t>학습 </a:t>
            </a:r>
            <a:r>
              <a:rPr lang="ko-KR" altLang="en-US" sz="1600" dirty="0" err="1"/>
              <a:t>히스토리를</a:t>
            </a:r>
            <a:r>
              <a:rPr lang="ko-KR" altLang="en-US" sz="1600" dirty="0"/>
              <a:t> </a:t>
            </a:r>
            <a:r>
              <a:rPr lang="en-US" altLang="ko-KR" sz="1600" dirty="0" err="1"/>
              <a:t>DataFrame</a:t>
            </a:r>
            <a:r>
              <a:rPr lang="ko-KR" altLang="en-US" sz="1600" dirty="0"/>
              <a:t>으로 변환하여 </a:t>
            </a:r>
            <a:r>
              <a:rPr lang="en-US" altLang="ko-KR" sz="1600" dirty="0"/>
              <a:t>CSV </a:t>
            </a:r>
            <a:r>
              <a:rPr lang="ko-KR" altLang="en-US" sz="1600" dirty="0"/>
              <a:t>파일로 저장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/>
              <a:t>데이터의 구조화된 저장 및 분석을 용이하게 </a:t>
            </a:r>
            <a:r>
              <a:rPr lang="ko-KR" altLang="en-US" sz="1600" dirty="0" smtClean="0"/>
              <a:t>함</a:t>
            </a:r>
            <a:endParaRPr lang="ko-KR" alt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10923752" y="7234344"/>
            <a:ext cx="6471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/>
              <a:t>TensorFlow</a:t>
            </a:r>
            <a:r>
              <a:rPr lang="en-US" altLang="ko-KR" sz="1600" b="1" dirty="0"/>
              <a:t> (</a:t>
            </a:r>
            <a:r>
              <a:rPr lang="en-US" altLang="ko-KR" sz="1600" b="1" dirty="0" err="1"/>
              <a:t>tf</a:t>
            </a:r>
            <a:r>
              <a:rPr lang="en-US" altLang="ko-KR" sz="1600" b="1" dirty="0"/>
              <a:t>) &amp; </a:t>
            </a:r>
            <a:r>
              <a:rPr lang="en-US" altLang="ko-KR" sz="1600" b="1" dirty="0" err="1"/>
              <a:t>Keras</a:t>
            </a:r>
            <a:r>
              <a:rPr lang="ko-KR" altLang="en-US" sz="1600" dirty="0"/>
              <a:t> 목적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딥러닝</a:t>
            </a:r>
            <a:r>
              <a:rPr lang="ko-KR" altLang="en-US" sz="1600" dirty="0"/>
              <a:t> 모델 구축 및 학습</a:t>
            </a:r>
          </a:p>
          <a:p>
            <a:r>
              <a:rPr lang="ko-KR" altLang="en-US" sz="1600" dirty="0"/>
              <a:t>사용 이유</a:t>
            </a:r>
            <a:r>
              <a:rPr lang="en-US" altLang="ko-KR" sz="1600" dirty="0"/>
              <a:t>: 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/>
              <a:t>고수준 </a:t>
            </a:r>
            <a:r>
              <a:rPr lang="en-US" altLang="ko-KR" sz="1600" dirty="0"/>
              <a:t>API</a:t>
            </a:r>
            <a:r>
              <a:rPr lang="ko-KR" altLang="en-US" sz="1600" dirty="0"/>
              <a:t>를 통한 신경망 모델의 쉬운 구축 및 학습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 err="1"/>
              <a:t>데이터셋</a:t>
            </a:r>
            <a:r>
              <a:rPr lang="ko-KR" altLang="en-US" sz="1600" dirty="0"/>
              <a:t> 생성</a:t>
            </a:r>
            <a:r>
              <a:rPr lang="en-US" altLang="ko-KR" sz="1600" dirty="0"/>
              <a:t>, </a:t>
            </a:r>
            <a:r>
              <a:rPr lang="ko-KR" altLang="en-US" sz="1600" dirty="0"/>
              <a:t>전처리</a:t>
            </a:r>
            <a:r>
              <a:rPr lang="en-US" altLang="ko-KR" sz="1600" dirty="0"/>
              <a:t>, </a:t>
            </a:r>
            <a:r>
              <a:rPr lang="ko-KR" altLang="en-US" sz="1600" dirty="0"/>
              <a:t>증강을 위한 유틸리티 함수 제공</a:t>
            </a:r>
          </a:p>
          <a:p>
            <a:pPr marL="742950" lvl="1" indent="-285750">
              <a:buFontTx/>
              <a:buChar char="-"/>
            </a:pPr>
            <a:r>
              <a:rPr lang="en-US" altLang="ko-KR" sz="1600" dirty="0"/>
              <a:t>GPU </a:t>
            </a:r>
            <a:r>
              <a:rPr lang="ko-KR" altLang="en-US" sz="1600" dirty="0"/>
              <a:t>가속을 통한 효율적인 모델 학습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/>
              <a:t>전이 학습을 위한 사전 훈련된 모델</a:t>
            </a:r>
            <a:r>
              <a:rPr lang="en-US" altLang="ko-KR" sz="1600" dirty="0"/>
              <a:t>(ResNet50) </a:t>
            </a:r>
            <a:r>
              <a:rPr lang="ko-KR" altLang="en-US" sz="1600" dirty="0" smtClean="0"/>
              <a:t>제공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3245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게이트]세종텔레콤, 알뜰폰 '헐값 매각'이 남긴 것 &lt; 중소중견 &lt; 인수합병 &lt; 기사본문 - 뉴스웨이브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" t="18159" r="6535" b="21192"/>
          <a:stretch/>
        </p:blipFill>
        <p:spPr bwMode="auto">
          <a:xfrm>
            <a:off x="6251385" y="12114080"/>
            <a:ext cx="2348178" cy="89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457200" y="263590"/>
            <a:ext cx="6730814" cy="1218275"/>
            <a:chOff x="457200" y="263590"/>
            <a:chExt cx="6730814" cy="1218275"/>
          </a:xfrm>
        </p:grpSpPr>
        <p:grpSp>
          <p:nvGrpSpPr>
            <p:cNvPr id="27" name="그룹 1002"/>
            <p:cNvGrpSpPr/>
            <p:nvPr/>
          </p:nvGrpSpPr>
          <p:grpSpPr>
            <a:xfrm>
              <a:off x="564548" y="1423882"/>
              <a:ext cx="375065" cy="57983"/>
              <a:chOff x="520082" y="2984844"/>
              <a:chExt cx="219374" cy="42628"/>
            </a:xfrm>
          </p:grpSpPr>
          <p:pic>
            <p:nvPicPr>
              <p:cNvPr id="2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0082" y="2984844"/>
                <a:ext cx="219374" cy="42628"/>
              </a:xfrm>
              <a:prstGeom prst="rect">
                <a:avLst/>
              </a:prstGeom>
            </p:spPr>
          </p:pic>
        </p:grpSp>
        <p:sp>
          <p:nvSpPr>
            <p:cNvPr id="29" name="Object 6"/>
            <p:cNvSpPr txBox="1"/>
            <p:nvPr/>
          </p:nvSpPr>
          <p:spPr>
            <a:xfrm>
              <a:off x="457200" y="263590"/>
              <a:ext cx="6730814" cy="1006266"/>
            </a:xfrm>
            <a:prstGeom prst="rect">
              <a:avLst/>
            </a:prstGeom>
            <a:noFill/>
          </p:spPr>
          <p:txBody>
            <a:bodyPr wrap="square" lIns="143094" tIns="71547" rIns="143094" bIns="71547" rtlCol="0" anchor="ctr">
              <a:spAutoFit/>
            </a:bodyPr>
            <a:lstStyle/>
            <a:p>
              <a:r>
                <a:rPr lang="ko-KR" altLang="en-US" sz="5600" b="1" kern="0" spc="156" dirty="0" smtClean="0">
                  <a:solidFill>
                    <a:srgbClr val="595959"/>
                  </a:solidFill>
                  <a:latin typeface="Caviar Dreams" pitchFamily="34" charset="0"/>
                  <a:cs typeface="Caviar Dreams" pitchFamily="34" charset="0"/>
                </a:rPr>
                <a:t>실무 경력</a:t>
              </a:r>
              <a:endParaRPr lang="en-US" sz="5600" b="1" kern="0" spc="156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endParaRPr>
            </a:p>
          </p:txBody>
        </p:sp>
      </p:grpSp>
      <p:grpSp>
        <p:nvGrpSpPr>
          <p:cNvPr id="1025" name="그룹 1024"/>
          <p:cNvGrpSpPr/>
          <p:nvPr/>
        </p:nvGrpSpPr>
        <p:grpSpPr>
          <a:xfrm>
            <a:off x="1143000" y="2247900"/>
            <a:ext cx="7012845" cy="6172200"/>
            <a:chOff x="564548" y="2069152"/>
            <a:chExt cx="7012845" cy="6172200"/>
          </a:xfrm>
        </p:grpSpPr>
        <p:grpSp>
          <p:nvGrpSpPr>
            <p:cNvPr id="5" name="그룹 4"/>
            <p:cNvGrpSpPr/>
            <p:nvPr/>
          </p:nvGrpSpPr>
          <p:grpSpPr>
            <a:xfrm>
              <a:off x="564548" y="2069152"/>
              <a:ext cx="6799553" cy="4635168"/>
              <a:chOff x="539373" y="1304977"/>
              <a:chExt cx="4970632" cy="3512581"/>
            </a:xfrm>
          </p:grpSpPr>
          <p:pic>
            <p:nvPicPr>
              <p:cNvPr id="3" name="Picture 2" descr="티비스톰 과천시와 용지매매계약 체결 사옥 건축 본격 착수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373" y="1304977"/>
                <a:ext cx="4970632" cy="3512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세종네트웍스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0963" y="1594221"/>
                <a:ext cx="1839353" cy="5448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https://shareditassets.s3.ap-northeast-2.amazonaws.com/production/uploads/business/profile_photo/113/low_%EC%84%B8%EC%A2%85_1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476" y="1594221"/>
                <a:ext cx="1796242" cy="5532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85391" y="6839712"/>
              <a:ext cx="3492002" cy="1186603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564548" y="6737164"/>
              <a:ext cx="6799553" cy="1504188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pic>
          <p:nvPicPr>
            <p:cNvPr id="1024" name="그림 10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6594" y="6875004"/>
              <a:ext cx="3162935" cy="1091435"/>
            </a:xfrm>
            <a:prstGeom prst="rect">
              <a:avLst/>
            </a:prstGeom>
          </p:spPr>
        </p:pic>
      </p:grpSp>
      <p:pic>
        <p:nvPicPr>
          <p:cNvPr id="1026" name="그림 10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1227" y="3087124"/>
            <a:ext cx="9435784" cy="393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1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01632" y="1326624"/>
            <a:ext cx="375065" cy="57983"/>
            <a:chOff x="520082" y="2984844"/>
            <a:chExt cx="219374" cy="426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082" y="2984844"/>
              <a:ext cx="219374" cy="426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67400" y="9639300"/>
            <a:ext cx="11737088" cy="402767"/>
            <a:chOff x="3764133" y="4496556"/>
            <a:chExt cx="6994354" cy="2961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113256" y="1147433"/>
              <a:ext cx="296108" cy="6994354"/>
            </a:xfrm>
            <a:prstGeom prst="rect">
              <a:avLst/>
            </a:prstGeom>
          </p:spPr>
        </p:pic>
      </p:grpSp>
      <p:sp>
        <p:nvSpPr>
          <p:cNvPr id="12" name="Object 19">
            <a:extLst>
              <a:ext uri="{FF2B5EF4-FFF2-40B4-BE49-F238E27FC236}">
                <a16:creationId xmlns:a16="http://schemas.microsoft.com/office/drawing/2014/main" id="{6B2254F2-01EE-EE90-B7D2-81F56BC7AEE8}"/>
              </a:ext>
            </a:extLst>
          </p:cNvPr>
          <p:cNvSpPr txBox="1"/>
          <p:nvPr/>
        </p:nvSpPr>
        <p:spPr>
          <a:xfrm>
            <a:off x="752856" y="3946567"/>
            <a:ext cx="4933122" cy="3714700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latin typeface="Arial" panose="020B0604020202020204" pitchFamily="34" charset="0"/>
              </a:rPr>
              <a:t>1. </a:t>
            </a:r>
            <a:r>
              <a:rPr lang="ko-KR" altLang="en-US" b="1" dirty="0" smtClean="0">
                <a:latin typeface="Arial" panose="020B0604020202020204" pitchFamily="34" charset="0"/>
              </a:rPr>
              <a:t>데이터 </a:t>
            </a:r>
            <a:r>
              <a:rPr lang="ko-KR" altLang="en-US" b="1" dirty="0">
                <a:latin typeface="Arial" panose="020B0604020202020204" pitchFamily="34" charset="0"/>
              </a:rPr>
              <a:t>수집</a:t>
            </a:r>
            <a:r>
              <a:rPr lang="en-US" altLang="ko-KR" b="1" dirty="0">
                <a:latin typeface="Arial" panose="020B0604020202020204" pitchFamily="34" charset="0"/>
              </a:rPr>
              <a:t>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 err="1">
                <a:latin typeface="Arial" panose="020B0604020202020204" pitchFamily="34" charset="0"/>
              </a:rPr>
              <a:t>os.walk</a:t>
            </a:r>
            <a:r>
              <a:rPr lang="en-US" altLang="ko-KR" sz="1600" b="1" dirty="0">
                <a:latin typeface="Arial" panose="020B0604020202020204" pitchFamily="34" charset="0"/>
              </a:rPr>
              <a:t>()</a:t>
            </a:r>
            <a:r>
              <a:rPr lang="ko-KR" altLang="en-US" sz="1600" b="1" dirty="0">
                <a:latin typeface="Arial" panose="020B0604020202020204" pitchFamily="34" charset="0"/>
              </a:rPr>
              <a:t>를 사용하여 지정된 디렉토리 내의 모든 이미지 파일을 재귀적으로 탐색합니다</a:t>
            </a:r>
            <a:r>
              <a:rPr lang="en-US" altLang="ko-KR" sz="1600" b="1" dirty="0">
                <a:latin typeface="Arial" panose="020B0604020202020204" pitchFamily="34" charset="0"/>
              </a:rPr>
              <a:t>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>
                <a:latin typeface="Arial" panose="020B0604020202020204" pitchFamily="34" charset="0"/>
              </a:rPr>
              <a:t>이는 대량의 데이터를 효율적으로 수집하는 방법으로</a:t>
            </a:r>
            <a:r>
              <a:rPr lang="en-US" altLang="ko-KR" sz="1600" b="1" dirty="0">
                <a:latin typeface="Arial" panose="020B0604020202020204" pitchFamily="34" charset="0"/>
              </a:rPr>
              <a:t>, </a:t>
            </a:r>
            <a:r>
              <a:rPr lang="ko-KR" altLang="en-US" sz="1600" b="1" dirty="0" err="1">
                <a:latin typeface="Arial" panose="020B0604020202020204" pitchFamily="34" charset="0"/>
              </a:rPr>
              <a:t>딥러닝</a:t>
            </a:r>
            <a:r>
              <a:rPr lang="ko-KR" altLang="en-US" sz="1600" b="1" dirty="0">
                <a:latin typeface="Arial" panose="020B0604020202020204" pitchFamily="34" charset="0"/>
              </a:rPr>
              <a:t> 모델의 성능 향상에 중요합니다</a:t>
            </a:r>
            <a:r>
              <a:rPr lang="en-US" altLang="ko-KR" sz="1600" b="1" dirty="0">
                <a:latin typeface="Arial" panose="020B0604020202020204" pitchFamily="34" charset="0"/>
              </a:rPr>
              <a:t>. </a:t>
            </a:r>
            <a:endParaRPr lang="en-US" altLang="ko-KR" sz="1600" b="1" dirty="0" smtClean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b="1" dirty="0" smtClean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latin typeface="Arial" panose="020B0604020202020204" pitchFamily="34" charset="0"/>
              </a:rPr>
              <a:t>2. </a:t>
            </a:r>
            <a:r>
              <a:rPr lang="ko-KR" altLang="en-US" b="1" dirty="0" smtClean="0">
                <a:latin typeface="Arial" panose="020B0604020202020204" pitchFamily="34" charset="0"/>
              </a:rPr>
              <a:t>파일 </a:t>
            </a:r>
            <a:r>
              <a:rPr lang="ko-KR" altLang="en-US" b="1" dirty="0" err="1">
                <a:latin typeface="Arial" panose="020B0604020202020204" pitchFamily="34" charset="0"/>
              </a:rPr>
              <a:t>필터링</a:t>
            </a:r>
            <a:r>
              <a:rPr lang="en-US" altLang="ko-KR" b="1" dirty="0">
                <a:latin typeface="Arial" panose="020B0604020202020204" pitchFamily="34" charset="0"/>
              </a:rPr>
              <a:t>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>
                <a:latin typeface="Arial" panose="020B0604020202020204" pitchFamily="34" charset="0"/>
              </a:rPr>
              <a:t>특정 </a:t>
            </a:r>
            <a:r>
              <a:rPr lang="ko-KR" altLang="en-US" sz="1600" b="1" dirty="0" err="1">
                <a:latin typeface="Arial" panose="020B0604020202020204" pitchFamily="34" charset="0"/>
              </a:rPr>
              <a:t>확장자를</a:t>
            </a:r>
            <a:r>
              <a:rPr lang="ko-KR" altLang="en-US" sz="1600" b="1" dirty="0">
                <a:latin typeface="Arial" panose="020B0604020202020204" pitchFamily="34" charset="0"/>
              </a:rPr>
              <a:t> 가진 파일만 선택하여 데이터의 일관성을 유지합니다</a:t>
            </a:r>
            <a:r>
              <a:rPr lang="en-US" altLang="ko-KR" sz="1600" b="1" dirty="0">
                <a:latin typeface="Arial" panose="020B0604020202020204" pitchFamily="34" charset="0"/>
              </a:rPr>
              <a:t>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>
                <a:latin typeface="Arial" panose="020B0604020202020204" pitchFamily="34" charset="0"/>
              </a:rPr>
              <a:t>이는 데이터 품질 관리의 첫 단계로</a:t>
            </a:r>
            <a:r>
              <a:rPr lang="en-US" altLang="ko-KR" sz="1600" b="1" dirty="0">
                <a:latin typeface="Arial" panose="020B0604020202020204" pitchFamily="34" charset="0"/>
              </a:rPr>
              <a:t>, </a:t>
            </a:r>
            <a:r>
              <a:rPr lang="ko-KR" altLang="en-US" sz="1600" b="1" dirty="0">
                <a:latin typeface="Arial" panose="020B0604020202020204" pitchFamily="34" charset="0"/>
              </a:rPr>
              <a:t>모델 학습의 안정성을 높입니다</a:t>
            </a:r>
            <a:r>
              <a:rPr lang="en-US" altLang="ko-KR" sz="1600" b="1" dirty="0">
                <a:latin typeface="Arial" panose="020B0604020202020204" pitchFamily="34" charset="0"/>
              </a:rPr>
              <a:t>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b="1" dirty="0">
              <a:latin typeface="Arial" panose="020B0604020202020204" pitchFamily="34" charset="0"/>
            </a:endParaRPr>
          </a:p>
        </p:txBody>
      </p:sp>
      <p:sp>
        <p:nvSpPr>
          <p:cNvPr id="16" name="Object 19">
            <a:extLst>
              <a:ext uri="{FF2B5EF4-FFF2-40B4-BE49-F238E27FC236}">
                <a16:creationId xmlns:a16="http://schemas.microsoft.com/office/drawing/2014/main" id="{6B2254F2-01EE-EE90-B7D2-81F56BC7AEE8}"/>
              </a:ext>
            </a:extLst>
          </p:cNvPr>
          <p:cNvSpPr txBox="1"/>
          <p:nvPr/>
        </p:nvSpPr>
        <p:spPr>
          <a:xfrm>
            <a:off x="1959431" y="1384607"/>
            <a:ext cx="5533383" cy="513823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데이터 수집 및 전처리</a:t>
            </a:r>
            <a:endParaRPr lang="en-US" altLang="ko-KR" sz="2400" b="1" dirty="0"/>
          </a:p>
        </p:txBody>
      </p:sp>
      <p:sp>
        <p:nvSpPr>
          <p:cNvPr id="19" name="Object 6"/>
          <p:cNvSpPr txBox="1"/>
          <p:nvPr/>
        </p:nvSpPr>
        <p:spPr>
          <a:xfrm>
            <a:off x="762000" y="369504"/>
            <a:ext cx="6730814" cy="883155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ko-KR" altLang="en-US" sz="4800" b="1" kern="0" spc="156" dirty="0" err="1" smtClean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딥러닝</a:t>
            </a:r>
            <a:r>
              <a:rPr lang="ko-KR" altLang="en-US" sz="4800" b="1" kern="0" spc="156" dirty="0" smtClean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 과정 </a:t>
            </a:r>
            <a:endParaRPr lang="en-US" sz="4800" b="1" kern="0" spc="156" dirty="0">
              <a:solidFill>
                <a:srgbClr val="595959"/>
              </a:solidFill>
              <a:latin typeface="Caviar Dreams" pitchFamily="34" charset="0"/>
              <a:cs typeface="Caviar Dreams" pitchFamily="34" charset="0"/>
            </a:endParaRPr>
          </a:p>
        </p:txBody>
      </p:sp>
      <p:sp>
        <p:nvSpPr>
          <p:cNvPr id="20" name="아래쪽 화살표 19"/>
          <p:cNvSpPr/>
          <p:nvPr/>
        </p:nvSpPr>
        <p:spPr>
          <a:xfrm rot="16200000">
            <a:off x="6080074" y="5281853"/>
            <a:ext cx="668278" cy="62501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838700"/>
            <a:ext cx="9834090" cy="38926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248" y="1252658"/>
            <a:ext cx="9870950" cy="305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0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01632" y="1326624"/>
            <a:ext cx="375065" cy="57983"/>
            <a:chOff x="520082" y="2984844"/>
            <a:chExt cx="219374" cy="426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082" y="2984844"/>
              <a:ext cx="219374" cy="426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67400" y="9639300"/>
            <a:ext cx="11737088" cy="402767"/>
            <a:chOff x="3764133" y="4496556"/>
            <a:chExt cx="6994354" cy="2961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113256" y="1147433"/>
              <a:ext cx="296108" cy="6994354"/>
            </a:xfrm>
            <a:prstGeom prst="rect">
              <a:avLst/>
            </a:prstGeom>
          </p:spPr>
        </p:pic>
      </p:grpSp>
      <p:sp>
        <p:nvSpPr>
          <p:cNvPr id="12" name="Object 19">
            <a:extLst>
              <a:ext uri="{FF2B5EF4-FFF2-40B4-BE49-F238E27FC236}">
                <a16:creationId xmlns:a16="http://schemas.microsoft.com/office/drawing/2014/main" id="{6B2254F2-01EE-EE90-B7D2-81F56BC7AEE8}"/>
              </a:ext>
            </a:extLst>
          </p:cNvPr>
          <p:cNvSpPr txBox="1"/>
          <p:nvPr/>
        </p:nvSpPr>
        <p:spPr>
          <a:xfrm>
            <a:off x="788504" y="4137119"/>
            <a:ext cx="4933122" cy="3653144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latin typeface="Arial" panose="020B0604020202020204" pitchFamily="34" charset="0"/>
              </a:rPr>
              <a:t>1. </a:t>
            </a:r>
            <a:r>
              <a:rPr lang="ko-KR" altLang="en-US" b="1" dirty="0" smtClean="0">
                <a:latin typeface="Arial" panose="020B0604020202020204" pitchFamily="34" charset="0"/>
              </a:rPr>
              <a:t>이미지 정규화</a:t>
            </a:r>
            <a:r>
              <a:rPr lang="en-US" altLang="ko-KR" b="1" dirty="0" smtClean="0">
                <a:latin typeface="Arial" panose="020B0604020202020204" pitchFamily="34" charset="0"/>
              </a:rPr>
              <a:t>:</a:t>
            </a:r>
            <a:endParaRPr lang="en-US" altLang="ko-KR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 smtClean="0">
                <a:latin typeface="Arial" panose="020B0604020202020204" pitchFamily="34" charset="0"/>
              </a:rPr>
              <a:t>`</a:t>
            </a:r>
            <a:r>
              <a:rPr lang="en-US" altLang="ko-KR" sz="1600" b="1" dirty="0">
                <a:latin typeface="Arial" panose="020B0604020202020204" pitchFamily="34" charset="0"/>
              </a:rPr>
              <a:t>cv2.dnn.blobFromImage`</a:t>
            </a:r>
            <a:r>
              <a:rPr lang="ko-KR" altLang="en-US" sz="1600" b="1" dirty="0">
                <a:latin typeface="Arial" panose="020B0604020202020204" pitchFamily="34" charset="0"/>
              </a:rPr>
              <a:t>를 사용하여 이미지를 </a:t>
            </a:r>
            <a:r>
              <a:rPr lang="en-US" altLang="ko-KR" sz="1600" b="1" dirty="0">
                <a:latin typeface="Arial" panose="020B0604020202020204" pitchFamily="34" charset="0"/>
              </a:rPr>
              <a:t>[0, 1] </a:t>
            </a:r>
            <a:r>
              <a:rPr lang="ko-KR" altLang="en-US" sz="1600" b="1" dirty="0">
                <a:latin typeface="Arial" panose="020B0604020202020204" pitchFamily="34" charset="0"/>
              </a:rPr>
              <a:t>범위로 </a:t>
            </a:r>
            <a:r>
              <a:rPr lang="ko-KR" altLang="en-US" sz="1600" b="1" dirty="0" err="1">
                <a:latin typeface="Arial" panose="020B0604020202020204" pitchFamily="34" charset="0"/>
              </a:rPr>
              <a:t>정규화합니다</a:t>
            </a:r>
            <a:r>
              <a:rPr lang="en-US" altLang="ko-KR" sz="1600" b="1" dirty="0" smtClean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 smtClean="0">
                <a:latin typeface="Arial" panose="020B0604020202020204" pitchFamily="34" charset="0"/>
              </a:rPr>
              <a:t>정규화는 </a:t>
            </a:r>
            <a:r>
              <a:rPr lang="ko-KR" altLang="en-US" sz="1600" b="1" dirty="0">
                <a:latin typeface="Arial" panose="020B0604020202020204" pitchFamily="34" charset="0"/>
              </a:rPr>
              <a:t>모델의 수렴 속도를 높이고 안정적인 학습을 가능하게 합니다</a:t>
            </a:r>
            <a:r>
              <a:rPr lang="en-US" altLang="ko-KR" sz="1600" b="1" dirty="0" smtClean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b="1" dirty="0" smtClean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latin typeface="Arial" panose="020B0604020202020204" pitchFamily="34" charset="0"/>
              </a:rPr>
              <a:t>2. </a:t>
            </a:r>
            <a:r>
              <a:rPr lang="ko-KR" altLang="en-US" b="1" dirty="0" smtClean="0">
                <a:latin typeface="Arial" panose="020B0604020202020204" pitchFamily="34" charset="0"/>
              </a:rPr>
              <a:t>사전 </a:t>
            </a:r>
            <a:r>
              <a:rPr lang="ko-KR" altLang="en-US" b="1" dirty="0">
                <a:latin typeface="Arial" panose="020B0604020202020204" pitchFamily="34" charset="0"/>
              </a:rPr>
              <a:t>훈련된 모델 </a:t>
            </a:r>
            <a:r>
              <a:rPr lang="ko-KR" altLang="en-US" b="1" dirty="0" smtClean="0">
                <a:latin typeface="Arial" panose="020B0604020202020204" pitchFamily="34" charset="0"/>
              </a:rPr>
              <a:t>사용</a:t>
            </a:r>
            <a:r>
              <a:rPr lang="en-US" altLang="ko-KR" b="1" dirty="0" smtClean="0">
                <a:latin typeface="Arial" panose="020B0604020202020204" pitchFamily="34" charset="0"/>
              </a:rPr>
              <a:t>:</a:t>
            </a:r>
            <a:endParaRPr lang="en-US" altLang="ko-KR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 smtClean="0">
                <a:latin typeface="Arial" panose="020B0604020202020204" pitchFamily="34" charset="0"/>
              </a:rPr>
              <a:t>`</a:t>
            </a:r>
            <a:r>
              <a:rPr lang="en-US" altLang="ko-KR" sz="1600" b="1" dirty="0" err="1">
                <a:latin typeface="Arial" panose="020B0604020202020204" pitchFamily="34" charset="0"/>
              </a:rPr>
              <a:t>net.forward</a:t>
            </a:r>
            <a:r>
              <a:rPr lang="en-US" altLang="ko-KR" sz="1600" b="1" dirty="0">
                <a:latin typeface="Arial" panose="020B0604020202020204" pitchFamily="34" charset="0"/>
              </a:rPr>
              <a:t>()`</a:t>
            </a:r>
            <a:r>
              <a:rPr lang="ko-KR" altLang="en-US" sz="1600" b="1" dirty="0">
                <a:latin typeface="Arial" panose="020B0604020202020204" pitchFamily="34" charset="0"/>
              </a:rPr>
              <a:t>를 통해 사전 훈련된 포즈 추정 모델을 사용합니다</a:t>
            </a:r>
            <a:r>
              <a:rPr lang="en-US" altLang="ko-KR" sz="1600" b="1" dirty="0" smtClean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b="1" dirty="0" smtClean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 smtClean="0">
                <a:latin typeface="Arial" panose="020B0604020202020204" pitchFamily="34" charset="0"/>
              </a:rPr>
              <a:t>이는 </a:t>
            </a:r>
            <a:r>
              <a:rPr lang="ko-KR" altLang="en-US" sz="1600" b="1" dirty="0">
                <a:latin typeface="Arial" panose="020B0604020202020204" pitchFamily="34" charset="0"/>
              </a:rPr>
              <a:t>전이 학습의 한 형태로</a:t>
            </a:r>
            <a:r>
              <a:rPr lang="en-US" altLang="ko-KR" sz="1600" b="1" dirty="0">
                <a:latin typeface="Arial" panose="020B0604020202020204" pitchFamily="34" charset="0"/>
              </a:rPr>
              <a:t>, </a:t>
            </a:r>
            <a:r>
              <a:rPr lang="ko-KR" altLang="en-US" sz="1600" b="1" dirty="0">
                <a:latin typeface="Arial" panose="020B0604020202020204" pitchFamily="34" charset="0"/>
              </a:rPr>
              <a:t>복잡한 특징을 효과적으로 추출할 수 있게 합니다</a:t>
            </a:r>
            <a:r>
              <a:rPr lang="en-US" altLang="ko-KR" sz="1600" b="1" dirty="0">
                <a:latin typeface="Arial" panose="020B0604020202020204" pitchFamily="34" charset="0"/>
              </a:rPr>
              <a:t>.</a:t>
            </a:r>
            <a:endParaRPr lang="ko-KR" altLang="ko-KR" sz="1600" b="1" dirty="0">
              <a:latin typeface="Arial" panose="020B0604020202020204" pitchFamily="34" charset="0"/>
            </a:endParaRPr>
          </a:p>
        </p:txBody>
      </p:sp>
      <p:sp>
        <p:nvSpPr>
          <p:cNvPr id="16" name="Object 19">
            <a:extLst>
              <a:ext uri="{FF2B5EF4-FFF2-40B4-BE49-F238E27FC236}">
                <a16:creationId xmlns:a16="http://schemas.microsoft.com/office/drawing/2014/main" id="{6B2254F2-01EE-EE90-B7D2-81F56BC7AEE8}"/>
              </a:ext>
            </a:extLst>
          </p:cNvPr>
          <p:cNvSpPr txBox="1"/>
          <p:nvPr/>
        </p:nvSpPr>
        <p:spPr>
          <a:xfrm>
            <a:off x="1959431" y="1384607"/>
            <a:ext cx="5533383" cy="513823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r>
              <a:rPr lang="en-US" altLang="ko-KR" sz="2400" b="1" dirty="0"/>
              <a:t>2</a:t>
            </a:r>
            <a:r>
              <a:rPr lang="en-US" altLang="ko-KR" sz="2400" b="1" dirty="0" smtClean="0"/>
              <a:t>. </a:t>
            </a:r>
            <a:r>
              <a:rPr lang="ko-KR" altLang="en-US" sz="2400" b="1" dirty="0"/>
              <a:t>이미지 전처리 및 특징 추출</a:t>
            </a:r>
            <a:endParaRPr lang="en-US" altLang="ko-KR" sz="2400" b="1" dirty="0"/>
          </a:p>
        </p:txBody>
      </p:sp>
      <p:sp>
        <p:nvSpPr>
          <p:cNvPr id="19" name="Object 6"/>
          <p:cNvSpPr txBox="1"/>
          <p:nvPr/>
        </p:nvSpPr>
        <p:spPr>
          <a:xfrm>
            <a:off x="762000" y="369504"/>
            <a:ext cx="6730814" cy="883155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ko-KR" altLang="en-US" sz="4800" b="1" kern="0" spc="156" smtClean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딥러닝 과정 </a:t>
            </a:r>
            <a:endParaRPr lang="en-US" sz="4800" b="1" kern="0" spc="156" dirty="0">
              <a:solidFill>
                <a:srgbClr val="595959"/>
              </a:solidFill>
              <a:latin typeface="Caviar Dreams" pitchFamily="34" charset="0"/>
              <a:cs typeface="Caviar Dreams" pitchFamily="34" charset="0"/>
            </a:endParaRPr>
          </a:p>
        </p:txBody>
      </p:sp>
      <p:sp>
        <p:nvSpPr>
          <p:cNvPr id="20" name="아래쪽 화살표 19"/>
          <p:cNvSpPr/>
          <p:nvPr/>
        </p:nvSpPr>
        <p:spPr>
          <a:xfrm rot="16200000">
            <a:off x="6080074" y="5281853"/>
            <a:ext cx="668278" cy="62501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980" y="4336824"/>
            <a:ext cx="10439509" cy="208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8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01632" y="1326624"/>
            <a:ext cx="375065" cy="57983"/>
            <a:chOff x="520082" y="2984844"/>
            <a:chExt cx="219374" cy="426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082" y="2984844"/>
              <a:ext cx="219374" cy="426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67400" y="9639300"/>
            <a:ext cx="11737088" cy="402767"/>
            <a:chOff x="3764133" y="4496556"/>
            <a:chExt cx="6994354" cy="2961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113256" y="1147433"/>
              <a:ext cx="296108" cy="6994354"/>
            </a:xfrm>
            <a:prstGeom prst="rect">
              <a:avLst/>
            </a:prstGeom>
          </p:spPr>
        </p:pic>
      </p:grpSp>
      <p:sp>
        <p:nvSpPr>
          <p:cNvPr id="12" name="Object 19">
            <a:extLst>
              <a:ext uri="{FF2B5EF4-FFF2-40B4-BE49-F238E27FC236}">
                <a16:creationId xmlns:a16="http://schemas.microsoft.com/office/drawing/2014/main" id="{6B2254F2-01EE-EE90-B7D2-81F56BC7AEE8}"/>
              </a:ext>
            </a:extLst>
          </p:cNvPr>
          <p:cNvSpPr txBox="1"/>
          <p:nvPr/>
        </p:nvSpPr>
        <p:spPr>
          <a:xfrm>
            <a:off x="773264" y="2890622"/>
            <a:ext cx="4933122" cy="5130472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latin typeface="Arial" panose="020B0604020202020204" pitchFamily="34" charset="0"/>
              </a:rPr>
              <a:t>1. </a:t>
            </a:r>
            <a:r>
              <a:rPr lang="ko-KR" altLang="en-US" b="1" dirty="0" err="1" smtClean="0">
                <a:latin typeface="Arial" panose="020B0604020202020204" pitchFamily="34" charset="0"/>
              </a:rPr>
              <a:t>키포인트</a:t>
            </a:r>
            <a:r>
              <a:rPr lang="ko-KR" altLang="en-US" b="1" dirty="0" smtClean="0">
                <a:latin typeface="Arial" panose="020B0604020202020204" pitchFamily="34" charset="0"/>
              </a:rPr>
              <a:t> 검출</a:t>
            </a:r>
            <a:r>
              <a:rPr lang="en-US" altLang="ko-KR" b="1" dirty="0" smtClean="0">
                <a:latin typeface="Arial" panose="020B0604020202020204" pitchFamily="34" charset="0"/>
              </a:rPr>
              <a:t>:</a:t>
            </a:r>
            <a:endParaRPr lang="en-US" altLang="ko-KR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 smtClean="0">
                <a:latin typeface="Arial" panose="020B0604020202020204" pitchFamily="34" charset="0"/>
              </a:rPr>
              <a:t>확률 </a:t>
            </a:r>
            <a:r>
              <a:rPr lang="ko-KR" altLang="en-US" sz="1600" b="1" dirty="0" err="1">
                <a:latin typeface="Arial" panose="020B0604020202020204" pitchFamily="34" charset="0"/>
              </a:rPr>
              <a:t>맵에서</a:t>
            </a:r>
            <a:r>
              <a:rPr lang="ko-KR" altLang="en-US" sz="1600" b="1" dirty="0">
                <a:latin typeface="Arial" panose="020B0604020202020204" pitchFamily="34" charset="0"/>
              </a:rPr>
              <a:t> 최대값을 찾아 </a:t>
            </a:r>
            <a:r>
              <a:rPr lang="ko-KR" altLang="en-US" sz="1600" b="1" dirty="0" err="1">
                <a:latin typeface="Arial" panose="020B0604020202020204" pitchFamily="34" charset="0"/>
              </a:rPr>
              <a:t>키포인트를</a:t>
            </a:r>
            <a:r>
              <a:rPr lang="ko-KR" altLang="en-US" sz="1600" b="1" dirty="0">
                <a:latin typeface="Arial" panose="020B0604020202020204" pitchFamily="34" charset="0"/>
              </a:rPr>
              <a:t> 검출합니다</a:t>
            </a:r>
            <a:r>
              <a:rPr lang="en-US" altLang="ko-KR" sz="1600" b="1" dirty="0" smtClean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 smtClean="0">
                <a:latin typeface="Arial" panose="020B0604020202020204" pitchFamily="34" charset="0"/>
              </a:rPr>
              <a:t>이는 </a:t>
            </a:r>
            <a:r>
              <a:rPr lang="ko-KR" altLang="en-US" sz="1600" b="1" dirty="0">
                <a:latin typeface="Arial" panose="020B0604020202020204" pitchFamily="34" charset="0"/>
              </a:rPr>
              <a:t>이미지에서 중요한 특징</a:t>
            </a:r>
            <a:r>
              <a:rPr lang="en-US" altLang="ko-KR" sz="1600" b="1" dirty="0">
                <a:latin typeface="Arial" panose="020B0604020202020204" pitchFamily="34" charset="0"/>
              </a:rPr>
              <a:t>(</a:t>
            </a:r>
            <a:r>
              <a:rPr lang="ko-KR" altLang="en-US" sz="1600" b="1" dirty="0">
                <a:latin typeface="Arial" panose="020B0604020202020204" pitchFamily="34" charset="0"/>
              </a:rPr>
              <a:t>인체 관절 위치</a:t>
            </a:r>
            <a:r>
              <a:rPr lang="en-US" altLang="ko-KR" sz="1600" b="1" dirty="0">
                <a:latin typeface="Arial" panose="020B0604020202020204" pitchFamily="34" charset="0"/>
              </a:rPr>
              <a:t>)</a:t>
            </a:r>
            <a:r>
              <a:rPr lang="ko-KR" altLang="en-US" sz="1600" b="1" dirty="0">
                <a:latin typeface="Arial" panose="020B0604020202020204" pitchFamily="34" charset="0"/>
              </a:rPr>
              <a:t>을 추출하는 과정입니다</a:t>
            </a:r>
            <a:r>
              <a:rPr lang="en-US" altLang="ko-KR" sz="1600" b="1" dirty="0" smtClean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latin typeface="Arial" panose="020B0604020202020204" pitchFamily="34" charset="0"/>
              </a:rPr>
              <a:t>2. </a:t>
            </a:r>
            <a:r>
              <a:rPr lang="ko-KR" altLang="en-US" b="1" dirty="0" err="1" smtClean="0">
                <a:latin typeface="Arial" panose="020B0604020202020204" pitchFamily="34" charset="0"/>
              </a:rPr>
              <a:t>임계값</a:t>
            </a:r>
            <a:r>
              <a:rPr lang="ko-KR" altLang="en-US" b="1" dirty="0" smtClean="0">
                <a:latin typeface="Arial" panose="020B0604020202020204" pitchFamily="34" charset="0"/>
              </a:rPr>
              <a:t> </a:t>
            </a:r>
            <a:r>
              <a:rPr lang="ko-KR" altLang="en-US" b="1" dirty="0">
                <a:latin typeface="Arial" panose="020B0604020202020204" pitchFamily="34" charset="0"/>
              </a:rPr>
              <a:t>기반 </a:t>
            </a:r>
            <a:r>
              <a:rPr lang="ko-KR" altLang="en-US" b="1" dirty="0" err="1" smtClean="0">
                <a:latin typeface="Arial" panose="020B0604020202020204" pitchFamily="34" charset="0"/>
              </a:rPr>
              <a:t>필터링</a:t>
            </a:r>
            <a:r>
              <a:rPr lang="en-US" altLang="ko-KR" sz="1600" b="1" dirty="0" smtClean="0">
                <a:latin typeface="Arial" panose="020B0604020202020204" pitchFamily="34" charset="0"/>
              </a:rPr>
              <a:t>:</a:t>
            </a:r>
            <a:endParaRPr lang="en-US" altLang="ko-KR" sz="1600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 smtClean="0">
                <a:latin typeface="Arial" panose="020B0604020202020204" pitchFamily="34" charset="0"/>
              </a:rPr>
              <a:t>확률이 </a:t>
            </a:r>
            <a:r>
              <a:rPr lang="en-US" altLang="ko-KR" sz="1600" b="1" dirty="0">
                <a:latin typeface="Arial" panose="020B0604020202020204" pitchFamily="34" charset="0"/>
              </a:rPr>
              <a:t>0.1</a:t>
            </a:r>
            <a:r>
              <a:rPr lang="ko-KR" altLang="en-US" sz="1600" b="1" dirty="0">
                <a:latin typeface="Arial" panose="020B0604020202020204" pitchFamily="34" charset="0"/>
              </a:rPr>
              <a:t>보다 큰 </a:t>
            </a:r>
            <a:r>
              <a:rPr lang="ko-KR" altLang="en-US" sz="1600" b="1" dirty="0" err="1">
                <a:latin typeface="Arial" panose="020B0604020202020204" pitchFamily="34" charset="0"/>
              </a:rPr>
              <a:t>키포인트만</a:t>
            </a:r>
            <a:r>
              <a:rPr lang="ko-KR" altLang="en-US" sz="1600" b="1" dirty="0">
                <a:latin typeface="Arial" panose="020B0604020202020204" pitchFamily="34" charset="0"/>
              </a:rPr>
              <a:t> 선택하여 노이즈를 줄입니다</a:t>
            </a:r>
            <a:r>
              <a:rPr lang="en-US" altLang="ko-KR" sz="1600" b="1" dirty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b="1" dirty="0" smtClean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 smtClean="0">
                <a:latin typeface="Arial" panose="020B0604020202020204" pitchFamily="34" charset="0"/>
              </a:rPr>
              <a:t>이는 </a:t>
            </a:r>
            <a:r>
              <a:rPr lang="ko-KR" altLang="en-US" sz="1600" b="1" dirty="0">
                <a:latin typeface="Arial" panose="020B0604020202020204" pitchFamily="34" charset="0"/>
              </a:rPr>
              <a:t>모델의 </a:t>
            </a:r>
            <a:r>
              <a:rPr lang="en-US" altLang="ko-KR" sz="1600" b="1" dirty="0">
                <a:latin typeface="Arial" panose="020B0604020202020204" pitchFamily="34" charset="0"/>
              </a:rPr>
              <a:t>robustness</a:t>
            </a:r>
            <a:r>
              <a:rPr lang="ko-KR" altLang="en-US" sz="1600" b="1" dirty="0">
                <a:latin typeface="Arial" panose="020B0604020202020204" pitchFamily="34" charset="0"/>
              </a:rPr>
              <a:t>를 높이는 기법입니다</a:t>
            </a:r>
            <a:r>
              <a:rPr lang="en-US" altLang="ko-KR" sz="1600" b="1" dirty="0" smtClean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latin typeface="Arial" panose="020B0604020202020204" pitchFamily="34" charset="0"/>
              </a:rPr>
              <a:t>3. </a:t>
            </a:r>
            <a:r>
              <a:rPr lang="ko-KR" altLang="en-US" b="1" dirty="0" smtClean="0">
                <a:latin typeface="Arial" panose="020B0604020202020204" pitchFamily="34" charset="0"/>
              </a:rPr>
              <a:t>데이터 증강</a:t>
            </a:r>
            <a:r>
              <a:rPr lang="en-US" altLang="ko-KR" b="1" dirty="0" smtClean="0">
                <a:latin typeface="Arial" panose="020B0604020202020204" pitchFamily="34" charset="0"/>
              </a:rPr>
              <a:t>:</a:t>
            </a:r>
            <a:endParaRPr lang="en-US" altLang="ko-KR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 smtClean="0">
                <a:latin typeface="Arial" panose="020B0604020202020204" pitchFamily="34" charset="0"/>
              </a:rPr>
              <a:t>검출된 </a:t>
            </a:r>
            <a:r>
              <a:rPr lang="ko-KR" altLang="en-US" sz="1600" b="1" dirty="0" err="1">
                <a:latin typeface="Arial" panose="020B0604020202020204" pitchFamily="34" charset="0"/>
              </a:rPr>
              <a:t>키포인트를</a:t>
            </a:r>
            <a:r>
              <a:rPr lang="ko-KR" altLang="en-US" sz="1600" b="1" dirty="0">
                <a:latin typeface="Arial" panose="020B0604020202020204" pitchFamily="34" charset="0"/>
              </a:rPr>
              <a:t> 이미지에 시각화하는 것은 일종의 데이터 증강으로 볼 수 있습니다</a:t>
            </a:r>
            <a:r>
              <a:rPr lang="en-US" altLang="ko-KR" sz="1600" b="1" dirty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b="1" dirty="0" smtClean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 smtClean="0">
                <a:latin typeface="Arial" panose="020B0604020202020204" pitchFamily="34" charset="0"/>
              </a:rPr>
              <a:t>이는 </a:t>
            </a:r>
            <a:r>
              <a:rPr lang="ko-KR" altLang="en-US" sz="1600" b="1" dirty="0">
                <a:latin typeface="Arial" panose="020B0604020202020204" pitchFamily="34" charset="0"/>
              </a:rPr>
              <a:t>모델이 포즈 정보에 더 집중할 수 있게 해주는 기법입니다</a:t>
            </a:r>
            <a:r>
              <a:rPr lang="en-US" altLang="ko-KR" sz="1600" b="1" dirty="0">
                <a:latin typeface="Arial" panose="020B0604020202020204" pitchFamily="34" charset="0"/>
              </a:rPr>
              <a:t>.</a:t>
            </a:r>
            <a:endParaRPr lang="ko-KR" altLang="ko-KR" sz="1600" b="1" dirty="0">
              <a:latin typeface="Arial" panose="020B0604020202020204" pitchFamily="34" charset="0"/>
            </a:endParaRPr>
          </a:p>
        </p:txBody>
      </p:sp>
      <p:sp>
        <p:nvSpPr>
          <p:cNvPr id="16" name="Object 19">
            <a:extLst>
              <a:ext uri="{FF2B5EF4-FFF2-40B4-BE49-F238E27FC236}">
                <a16:creationId xmlns:a16="http://schemas.microsoft.com/office/drawing/2014/main" id="{6B2254F2-01EE-EE90-B7D2-81F56BC7AEE8}"/>
              </a:ext>
            </a:extLst>
          </p:cNvPr>
          <p:cNvSpPr txBox="1"/>
          <p:nvPr/>
        </p:nvSpPr>
        <p:spPr>
          <a:xfrm>
            <a:off x="1959431" y="1384607"/>
            <a:ext cx="5533383" cy="513823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r>
              <a:rPr lang="en-US" altLang="ko-KR" sz="2400" b="1" dirty="0"/>
              <a:t>3</a:t>
            </a:r>
            <a:r>
              <a:rPr lang="en-US" altLang="ko-KR" sz="2400" b="1" dirty="0" smtClean="0"/>
              <a:t>. </a:t>
            </a:r>
            <a:r>
              <a:rPr lang="ko-KR" altLang="en-US" sz="2400" b="1" dirty="0"/>
              <a:t>포즈 추정 및 시각화</a:t>
            </a:r>
            <a:endParaRPr lang="en-US" altLang="ko-KR" sz="2400" b="1" dirty="0"/>
          </a:p>
        </p:txBody>
      </p:sp>
      <p:sp>
        <p:nvSpPr>
          <p:cNvPr id="19" name="Object 6"/>
          <p:cNvSpPr txBox="1"/>
          <p:nvPr/>
        </p:nvSpPr>
        <p:spPr>
          <a:xfrm>
            <a:off x="762000" y="369504"/>
            <a:ext cx="6730814" cy="883155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ko-KR" altLang="en-US" sz="4800" b="1" kern="0" spc="156" smtClean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딥러닝 과정 </a:t>
            </a:r>
            <a:endParaRPr lang="en-US" sz="4800" b="1" kern="0" spc="156" dirty="0">
              <a:solidFill>
                <a:srgbClr val="595959"/>
              </a:solidFill>
              <a:latin typeface="Caviar Dreams" pitchFamily="34" charset="0"/>
              <a:cs typeface="Caviar Dreams" pitchFamily="34" charset="0"/>
            </a:endParaRPr>
          </a:p>
        </p:txBody>
      </p:sp>
      <p:sp>
        <p:nvSpPr>
          <p:cNvPr id="20" name="아래쪽 화살표 19"/>
          <p:cNvSpPr/>
          <p:nvPr/>
        </p:nvSpPr>
        <p:spPr>
          <a:xfrm rot="16200000">
            <a:off x="6080074" y="5281853"/>
            <a:ext cx="668278" cy="62501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800" y="3162300"/>
            <a:ext cx="10285511" cy="46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9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01632" y="1326624"/>
            <a:ext cx="375065" cy="57983"/>
            <a:chOff x="520082" y="2984844"/>
            <a:chExt cx="219374" cy="426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082" y="2984844"/>
              <a:ext cx="219374" cy="426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67400" y="9639300"/>
            <a:ext cx="11737088" cy="402767"/>
            <a:chOff x="3764133" y="4496556"/>
            <a:chExt cx="6994354" cy="2961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113256" y="1147433"/>
              <a:ext cx="296108" cy="6994354"/>
            </a:xfrm>
            <a:prstGeom prst="rect">
              <a:avLst/>
            </a:prstGeom>
          </p:spPr>
        </p:pic>
      </p:grpSp>
      <p:sp>
        <p:nvSpPr>
          <p:cNvPr id="12" name="Object 19">
            <a:extLst>
              <a:ext uri="{FF2B5EF4-FFF2-40B4-BE49-F238E27FC236}">
                <a16:creationId xmlns:a16="http://schemas.microsoft.com/office/drawing/2014/main" id="{6B2254F2-01EE-EE90-B7D2-81F56BC7AEE8}"/>
              </a:ext>
            </a:extLst>
          </p:cNvPr>
          <p:cNvSpPr txBox="1"/>
          <p:nvPr/>
        </p:nvSpPr>
        <p:spPr>
          <a:xfrm>
            <a:off x="449494" y="2476500"/>
            <a:ext cx="5964719" cy="5961468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latin typeface="Arial" panose="020B0604020202020204" pitchFamily="34" charset="0"/>
              </a:rPr>
              <a:t>1. </a:t>
            </a:r>
            <a:r>
              <a:rPr lang="ko-KR" altLang="en-US" b="1" dirty="0" smtClean="0">
                <a:latin typeface="Arial" panose="020B0604020202020204" pitchFamily="34" charset="0"/>
              </a:rPr>
              <a:t>전이 학습</a:t>
            </a:r>
            <a:r>
              <a:rPr lang="en-US" altLang="ko-KR" b="1" dirty="0" smtClean="0">
                <a:latin typeface="Arial" panose="020B0604020202020204" pitchFamily="34" charset="0"/>
              </a:rPr>
              <a:t>:</a:t>
            </a:r>
            <a:endParaRPr lang="en-US" altLang="ko-KR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latin typeface="Arial" panose="020B0604020202020204" pitchFamily="34" charset="0"/>
              </a:rPr>
              <a:t> </a:t>
            </a:r>
            <a:r>
              <a:rPr lang="en-US" altLang="ko-KR" sz="1600" b="1" dirty="0" smtClean="0">
                <a:latin typeface="Arial" panose="020B0604020202020204" pitchFamily="34" charset="0"/>
              </a:rPr>
              <a:t>ImageNet</a:t>
            </a:r>
            <a:r>
              <a:rPr lang="ko-KR" altLang="en-US" sz="1600" b="1" dirty="0">
                <a:latin typeface="Arial" panose="020B0604020202020204" pitchFamily="34" charset="0"/>
              </a:rPr>
              <a:t>에서 사전 훈련된 </a:t>
            </a:r>
            <a:r>
              <a:rPr lang="en-US" altLang="ko-KR" sz="1600" b="1" dirty="0">
                <a:latin typeface="Arial" panose="020B0604020202020204" pitchFamily="34" charset="0"/>
              </a:rPr>
              <a:t>ResNet50 </a:t>
            </a:r>
            <a:r>
              <a:rPr lang="ko-KR" altLang="en-US" sz="1600" b="1" dirty="0">
                <a:latin typeface="Arial" panose="020B0604020202020204" pitchFamily="34" charset="0"/>
              </a:rPr>
              <a:t>모델을 기반으로 합니다</a:t>
            </a:r>
            <a:r>
              <a:rPr lang="en-US" altLang="ko-KR" sz="1600" b="1" dirty="0" smtClean="0">
                <a:latin typeface="Arial" panose="020B0604020202020204" pitchFamily="34" charset="0"/>
              </a:rPr>
              <a:t>.</a:t>
            </a:r>
            <a:endParaRPr lang="en-US" altLang="ko-KR" sz="1600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 smtClean="0">
                <a:latin typeface="Arial" panose="020B0604020202020204" pitchFamily="34" charset="0"/>
              </a:rPr>
              <a:t>이는 </a:t>
            </a:r>
            <a:r>
              <a:rPr lang="ko-KR" altLang="en-US" sz="1600" b="1" dirty="0">
                <a:latin typeface="Arial" panose="020B0604020202020204" pitchFamily="34" charset="0"/>
              </a:rPr>
              <a:t>적은 양의 데이터로도 높은 성능을 달성할 수 있게 해주는 강력한 기법입니다</a:t>
            </a:r>
            <a:r>
              <a:rPr lang="en-US" altLang="ko-KR" sz="1600" b="1" dirty="0" smtClean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latin typeface="Arial" panose="020B0604020202020204" pitchFamily="34" charset="0"/>
              </a:rPr>
              <a:t>2</a:t>
            </a:r>
            <a:r>
              <a:rPr lang="en-US" altLang="ko-KR" b="1" dirty="0" smtClean="0">
                <a:latin typeface="Arial" panose="020B0604020202020204" pitchFamily="34" charset="0"/>
              </a:rPr>
              <a:t>. </a:t>
            </a:r>
            <a:r>
              <a:rPr lang="ko-KR" altLang="en-US" b="1" dirty="0" smtClean="0">
                <a:latin typeface="Arial" panose="020B0604020202020204" pitchFamily="34" charset="0"/>
              </a:rPr>
              <a:t>특징 </a:t>
            </a:r>
            <a:r>
              <a:rPr lang="ko-KR" altLang="en-US" b="1" dirty="0" err="1">
                <a:latin typeface="Arial" panose="020B0604020202020204" pitchFamily="34" charset="0"/>
              </a:rPr>
              <a:t>추출기</a:t>
            </a:r>
            <a:r>
              <a:rPr lang="ko-KR" altLang="en-US" b="1" dirty="0">
                <a:latin typeface="Arial" panose="020B0604020202020204" pitchFamily="34" charset="0"/>
              </a:rPr>
              <a:t> </a:t>
            </a:r>
            <a:r>
              <a:rPr lang="ko-KR" altLang="en-US" b="1" dirty="0" smtClean="0">
                <a:latin typeface="Arial" panose="020B0604020202020204" pitchFamily="34" charset="0"/>
              </a:rPr>
              <a:t>동결</a:t>
            </a:r>
            <a:r>
              <a:rPr lang="en-US" altLang="ko-KR" b="1" dirty="0" smtClean="0">
                <a:latin typeface="Arial" panose="020B0604020202020204" pitchFamily="34" charset="0"/>
              </a:rPr>
              <a:t>:</a:t>
            </a:r>
            <a:endParaRPr lang="en-US" altLang="ko-KR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latin typeface="Arial" panose="020B0604020202020204" pitchFamily="34" charset="0"/>
              </a:rPr>
              <a:t> </a:t>
            </a:r>
            <a:r>
              <a:rPr lang="en-US" altLang="ko-KR" sz="1600" b="1" dirty="0" smtClean="0">
                <a:latin typeface="Arial" panose="020B0604020202020204" pitchFamily="34" charset="0"/>
              </a:rPr>
              <a:t>ResNet50</a:t>
            </a:r>
            <a:r>
              <a:rPr lang="ko-KR" altLang="en-US" sz="1600" b="1" dirty="0">
                <a:latin typeface="Arial" panose="020B0604020202020204" pitchFamily="34" charset="0"/>
              </a:rPr>
              <a:t>의 레이어들을 동결</a:t>
            </a:r>
            <a:r>
              <a:rPr lang="en-US" altLang="ko-KR" sz="1600" b="1" dirty="0">
                <a:latin typeface="Arial" panose="020B0604020202020204" pitchFamily="34" charset="0"/>
              </a:rPr>
              <a:t>(trainable=False)</a:t>
            </a:r>
            <a:r>
              <a:rPr lang="ko-KR" altLang="en-US" sz="1600" b="1" dirty="0">
                <a:latin typeface="Arial" panose="020B0604020202020204" pitchFamily="34" charset="0"/>
              </a:rPr>
              <a:t>하여 특징 </a:t>
            </a:r>
            <a:r>
              <a:rPr lang="ko-KR" altLang="en-US" sz="1600" b="1" dirty="0" err="1">
                <a:latin typeface="Arial" panose="020B0604020202020204" pitchFamily="34" charset="0"/>
              </a:rPr>
              <a:t>추출기로</a:t>
            </a:r>
            <a:r>
              <a:rPr lang="ko-KR" altLang="en-US" sz="1600" b="1" dirty="0">
                <a:latin typeface="Arial" panose="020B0604020202020204" pitchFamily="34" charset="0"/>
              </a:rPr>
              <a:t> 사용합니다</a:t>
            </a:r>
            <a:r>
              <a:rPr lang="en-US" altLang="ko-KR" sz="1600" b="1" dirty="0" smtClean="0">
                <a:latin typeface="Arial" panose="020B0604020202020204" pitchFamily="34" charset="0"/>
              </a:rPr>
              <a:t>.</a:t>
            </a:r>
            <a:endParaRPr lang="en-US" altLang="ko-KR" sz="1600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 smtClean="0">
                <a:latin typeface="Arial" panose="020B0604020202020204" pitchFamily="34" charset="0"/>
              </a:rPr>
              <a:t>이는 </a:t>
            </a:r>
            <a:r>
              <a:rPr lang="ko-KR" altLang="en-US" sz="1600" b="1" dirty="0" err="1">
                <a:latin typeface="Arial" panose="020B0604020202020204" pitchFamily="34" charset="0"/>
              </a:rPr>
              <a:t>과적합을</a:t>
            </a:r>
            <a:r>
              <a:rPr lang="ko-KR" altLang="en-US" sz="1600" b="1" dirty="0">
                <a:latin typeface="Arial" panose="020B0604020202020204" pitchFamily="34" charset="0"/>
              </a:rPr>
              <a:t> 방지하고 학습 속도를 높이는 기법입니다</a:t>
            </a:r>
            <a:r>
              <a:rPr lang="en-US" altLang="ko-KR" sz="1600" b="1" dirty="0" smtClean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latin typeface="Arial" panose="020B0604020202020204" pitchFamily="34" charset="0"/>
              </a:rPr>
              <a:t>3. </a:t>
            </a:r>
            <a:r>
              <a:rPr lang="en-US" altLang="ko-KR" b="1" dirty="0" smtClean="0">
                <a:latin typeface="Arial" panose="020B0604020202020204" pitchFamily="34" charset="0"/>
              </a:rPr>
              <a:t>Global </a:t>
            </a:r>
            <a:r>
              <a:rPr lang="en-US" altLang="ko-KR" b="1" dirty="0">
                <a:latin typeface="Arial" panose="020B0604020202020204" pitchFamily="34" charset="0"/>
              </a:rPr>
              <a:t>Average </a:t>
            </a:r>
            <a:r>
              <a:rPr lang="en-US" altLang="ko-KR" b="1" dirty="0" smtClean="0">
                <a:latin typeface="Arial" panose="020B0604020202020204" pitchFamily="34" charset="0"/>
              </a:rPr>
              <a:t>Pooling:</a:t>
            </a:r>
            <a:endParaRPr lang="en-US" altLang="ko-KR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 smtClean="0">
                <a:latin typeface="Arial" panose="020B0604020202020204" pitchFamily="34" charset="0"/>
              </a:rPr>
              <a:t>특징 </a:t>
            </a:r>
            <a:r>
              <a:rPr lang="ko-KR" altLang="en-US" sz="1600" b="1" dirty="0" err="1">
                <a:latin typeface="Arial" panose="020B0604020202020204" pitchFamily="34" charset="0"/>
              </a:rPr>
              <a:t>맵의</a:t>
            </a:r>
            <a:r>
              <a:rPr lang="ko-KR" altLang="en-US" sz="1600" b="1" dirty="0">
                <a:latin typeface="Arial" panose="020B0604020202020204" pitchFamily="34" charset="0"/>
              </a:rPr>
              <a:t> 공간 정보를 압축하여 </a:t>
            </a:r>
            <a:r>
              <a:rPr lang="ko-KR" altLang="en-US" sz="1600" b="1" dirty="0" err="1">
                <a:latin typeface="Arial" panose="020B0604020202020204" pitchFamily="34" charset="0"/>
              </a:rPr>
              <a:t>파라미터</a:t>
            </a:r>
            <a:r>
              <a:rPr lang="ko-KR" altLang="en-US" sz="1600" b="1" dirty="0">
                <a:latin typeface="Arial" panose="020B0604020202020204" pitchFamily="34" charset="0"/>
              </a:rPr>
              <a:t> 수를 대폭 줄입니다</a:t>
            </a:r>
            <a:r>
              <a:rPr lang="en-US" altLang="ko-KR" sz="1600" b="1" dirty="0" smtClean="0">
                <a:latin typeface="Arial" panose="020B0604020202020204" pitchFamily="34" charset="0"/>
              </a:rPr>
              <a:t>.</a:t>
            </a:r>
            <a:endParaRPr lang="en-US" altLang="ko-KR" sz="1600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 smtClean="0">
                <a:latin typeface="Arial" panose="020B0604020202020204" pitchFamily="34" charset="0"/>
              </a:rPr>
              <a:t>이는 </a:t>
            </a:r>
            <a:r>
              <a:rPr lang="ko-KR" altLang="en-US" sz="1600" b="1" dirty="0">
                <a:latin typeface="Arial" panose="020B0604020202020204" pitchFamily="34" charset="0"/>
              </a:rPr>
              <a:t>모델의 일반화 능력을 높이고 </a:t>
            </a:r>
            <a:r>
              <a:rPr lang="ko-KR" altLang="en-US" sz="1600" b="1" dirty="0" err="1">
                <a:latin typeface="Arial" panose="020B0604020202020204" pitchFamily="34" charset="0"/>
              </a:rPr>
              <a:t>과적합을</a:t>
            </a:r>
            <a:r>
              <a:rPr lang="ko-KR" altLang="en-US" sz="1600" b="1" dirty="0">
                <a:latin typeface="Arial" panose="020B0604020202020204" pitchFamily="34" charset="0"/>
              </a:rPr>
              <a:t> 방지하는 기법입니다</a:t>
            </a:r>
            <a:r>
              <a:rPr lang="en-US" altLang="ko-KR" sz="1600" b="1" dirty="0" smtClean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latin typeface="Arial" panose="020B0604020202020204" pitchFamily="34" charset="0"/>
              </a:rPr>
              <a:t>4. </a:t>
            </a:r>
            <a:r>
              <a:rPr lang="en-US" altLang="ko-KR" b="1" dirty="0" smtClean="0">
                <a:latin typeface="Arial" panose="020B0604020202020204" pitchFamily="34" charset="0"/>
              </a:rPr>
              <a:t>Dropout:</a:t>
            </a:r>
            <a:endParaRPr lang="en-US" altLang="ko-KR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 smtClean="0">
                <a:latin typeface="Arial" panose="020B0604020202020204" pitchFamily="34" charset="0"/>
              </a:rPr>
              <a:t>학습 </a:t>
            </a:r>
            <a:r>
              <a:rPr lang="ko-KR" altLang="en-US" sz="1600" b="1" dirty="0">
                <a:latin typeface="Arial" panose="020B0604020202020204" pitchFamily="34" charset="0"/>
              </a:rPr>
              <a:t>중 무작위로 뉴런을 비활성화하여 </a:t>
            </a:r>
            <a:r>
              <a:rPr lang="ko-KR" altLang="en-US" sz="1600" b="1" dirty="0" err="1">
                <a:latin typeface="Arial" panose="020B0604020202020204" pitchFamily="34" charset="0"/>
              </a:rPr>
              <a:t>과적합을</a:t>
            </a:r>
            <a:r>
              <a:rPr lang="ko-KR" altLang="en-US" sz="1600" b="1" dirty="0">
                <a:latin typeface="Arial" panose="020B0604020202020204" pitchFamily="34" charset="0"/>
              </a:rPr>
              <a:t> 방지합니다</a:t>
            </a:r>
            <a:r>
              <a:rPr lang="en-US" altLang="ko-KR" sz="1600" b="1" dirty="0" smtClean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 smtClean="0">
                <a:latin typeface="Arial" panose="020B0604020202020204" pitchFamily="34" charset="0"/>
              </a:rPr>
              <a:t>이는 </a:t>
            </a:r>
            <a:r>
              <a:rPr lang="ko-KR" altLang="en-US" sz="1600" b="1" dirty="0">
                <a:latin typeface="Arial" panose="020B0604020202020204" pitchFamily="34" charset="0"/>
              </a:rPr>
              <a:t>앙상블 효과를 내는 정규화 기법입니다</a:t>
            </a:r>
            <a:r>
              <a:rPr lang="en-US" altLang="ko-KR" sz="1600" b="1" dirty="0" smtClean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latin typeface="Arial" panose="020B0604020202020204" pitchFamily="34" charset="0"/>
              </a:rPr>
              <a:t>5. </a:t>
            </a:r>
            <a:r>
              <a:rPr lang="en-US" altLang="ko-KR" b="1" dirty="0" err="1" smtClean="0">
                <a:latin typeface="Arial" panose="020B0604020202020204" pitchFamily="34" charset="0"/>
              </a:rPr>
              <a:t>Softmax</a:t>
            </a:r>
            <a:r>
              <a:rPr lang="en-US" altLang="ko-KR" b="1" dirty="0" smtClean="0">
                <a:latin typeface="Arial" panose="020B0604020202020204" pitchFamily="34" charset="0"/>
              </a:rPr>
              <a:t> </a:t>
            </a:r>
            <a:r>
              <a:rPr lang="ko-KR" altLang="en-US" b="1" dirty="0" smtClean="0">
                <a:latin typeface="Arial" panose="020B0604020202020204" pitchFamily="34" charset="0"/>
              </a:rPr>
              <a:t>활성화</a:t>
            </a:r>
            <a:r>
              <a:rPr lang="en-US" altLang="ko-KR" b="1" dirty="0" smtClean="0">
                <a:latin typeface="Arial" panose="020B0604020202020204" pitchFamily="34" charset="0"/>
              </a:rPr>
              <a:t>:</a:t>
            </a:r>
            <a:endParaRPr lang="en-US" altLang="ko-KR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 smtClean="0">
                <a:latin typeface="Arial" panose="020B0604020202020204" pitchFamily="34" charset="0"/>
              </a:rPr>
              <a:t>다중 </a:t>
            </a:r>
            <a:r>
              <a:rPr lang="ko-KR" altLang="en-US" sz="1600" b="1" dirty="0">
                <a:latin typeface="Arial" panose="020B0604020202020204" pitchFamily="34" charset="0"/>
              </a:rPr>
              <a:t>클래스 분류를 위한 출력 층으로 사용됩니다</a:t>
            </a:r>
            <a:r>
              <a:rPr lang="en-US" altLang="ko-KR" sz="1600" b="1" dirty="0" smtClean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 smtClean="0">
                <a:latin typeface="Arial" panose="020B0604020202020204" pitchFamily="34" charset="0"/>
              </a:rPr>
              <a:t>각 클래스에 대한 확률 분포를 생성합니다</a:t>
            </a:r>
            <a:r>
              <a:rPr lang="en-US" altLang="ko-KR" sz="1600" b="1" dirty="0" smtClean="0">
                <a:latin typeface="Arial" panose="020B0604020202020204" pitchFamily="34" charset="0"/>
              </a:rPr>
              <a:t>.</a:t>
            </a:r>
            <a:endParaRPr lang="ko-KR" altLang="ko-KR" sz="1600" b="1" dirty="0">
              <a:latin typeface="Arial" panose="020B0604020202020204" pitchFamily="34" charset="0"/>
            </a:endParaRPr>
          </a:p>
        </p:txBody>
      </p:sp>
      <p:sp>
        <p:nvSpPr>
          <p:cNvPr id="16" name="Object 19">
            <a:extLst>
              <a:ext uri="{FF2B5EF4-FFF2-40B4-BE49-F238E27FC236}">
                <a16:creationId xmlns:a16="http://schemas.microsoft.com/office/drawing/2014/main" id="{6B2254F2-01EE-EE90-B7D2-81F56BC7AEE8}"/>
              </a:ext>
            </a:extLst>
          </p:cNvPr>
          <p:cNvSpPr txBox="1"/>
          <p:nvPr/>
        </p:nvSpPr>
        <p:spPr>
          <a:xfrm>
            <a:off x="1959431" y="1384607"/>
            <a:ext cx="5533383" cy="513823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r>
              <a:rPr lang="en-US" altLang="ko-KR" sz="2400" b="1" dirty="0"/>
              <a:t>4</a:t>
            </a:r>
            <a:r>
              <a:rPr lang="en-US" altLang="ko-KR" sz="2400" b="1" dirty="0" smtClean="0"/>
              <a:t>. </a:t>
            </a:r>
            <a:r>
              <a:rPr lang="ko-KR" altLang="en-US" sz="2400" b="1" dirty="0"/>
              <a:t>모델 아키텍처 설계</a:t>
            </a:r>
            <a:endParaRPr lang="en-US" altLang="ko-KR" sz="2400" b="1" dirty="0"/>
          </a:p>
        </p:txBody>
      </p:sp>
      <p:sp>
        <p:nvSpPr>
          <p:cNvPr id="19" name="Object 6"/>
          <p:cNvSpPr txBox="1"/>
          <p:nvPr/>
        </p:nvSpPr>
        <p:spPr>
          <a:xfrm>
            <a:off x="762000" y="369504"/>
            <a:ext cx="6730814" cy="883155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ko-KR" altLang="en-US" sz="4800" b="1" kern="0" spc="156" smtClean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딥러닝 과정 </a:t>
            </a:r>
            <a:endParaRPr lang="en-US" sz="4800" b="1" kern="0" spc="156" dirty="0">
              <a:solidFill>
                <a:srgbClr val="595959"/>
              </a:solidFill>
              <a:latin typeface="Caviar Dreams" pitchFamily="34" charset="0"/>
              <a:cs typeface="Caviar Dreams" pitchFamily="34" charset="0"/>
            </a:endParaRPr>
          </a:p>
        </p:txBody>
      </p:sp>
      <p:sp>
        <p:nvSpPr>
          <p:cNvPr id="20" name="아래쪽 화살표 19"/>
          <p:cNvSpPr/>
          <p:nvPr/>
        </p:nvSpPr>
        <p:spPr>
          <a:xfrm rot="16200000">
            <a:off x="6302967" y="4788081"/>
            <a:ext cx="668278" cy="62501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656" y="2783719"/>
            <a:ext cx="10183852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5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01632" y="1326624"/>
            <a:ext cx="375065" cy="57983"/>
            <a:chOff x="520082" y="2984844"/>
            <a:chExt cx="219374" cy="426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082" y="2984844"/>
              <a:ext cx="219374" cy="426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67400" y="9639300"/>
            <a:ext cx="11737088" cy="402767"/>
            <a:chOff x="3764133" y="4496556"/>
            <a:chExt cx="6994354" cy="2961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113256" y="1147433"/>
              <a:ext cx="296108" cy="6994354"/>
            </a:xfrm>
            <a:prstGeom prst="rect">
              <a:avLst/>
            </a:prstGeom>
          </p:spPr>
        </p:pic>
      </p:grpSp>
      <p:sp>
        <p:nvSpPr>
          <p:cNvPr id="12" name="Object 19">
            <a:extLst>
              <a:ext uri="{FF2B5EF4-FFF2-40B4-BE49-F238E27FC236}">
                <a16:creationId xmlns:a16="http://schemas.microsoft.com/office/drawing/2014/main" id="{6B2254F2-01EE-EE90-B7D2-81F56BC7AEE8}"/>
              </a:ext>
            </a:extLst>
          </p:cNvPr>
          <p:cNvSpPr txBox="1"/>
          <p:nvPr/>
        </p:nvSpPr>
        <p:spPr>
          <a:xfrm>
            <a:off x="653930" y="2933700"/>
            <a:ext cx="5243950" cy="5007361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latin typeface="Arial" panose="020B0604020202020204" pitchFamily="34" charset="0"/>
              </a:rPr>
              <a:t>1. </a:t>
            </a:r>
            <a:r>
              <a:rPr lang="en-US" altLang="ko-KR" b="1" dirty="0" smtClean="0">
                <a:latin typeface="Arial" panose="020B0604020202020204" pitchFamily="34" charset="0"/>
              </a:rPr>
              <a:t>Adam </a:t>
            </a:r>
            <a:r>
              <a:rPr lang="ko-KR" altLang="en-US" b="1" dirty="0" err="1" smtClean="0">
                <a:latin typeface="Arial" panose="020B0604020202020204" pitchFamily="34" charset="0"/>
              </a:rPr>
              <a:t>옵티마이저</a:t>
            </a:r>
            <a:r>
              <a:rPr lang="en-US" altLang="ko-KR" b="1" dirty="0" smtClean="0">
                <a:latin typeface="Arial" panose="020B0604020202020204" pitchFamily="34" charset="0"/>
              </a:rPr>
              <a:t>:</a:t>
            </a:r>
            <a:endParaRPr lang="en-US" altLang="ko-KR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 smtClean="0">
                <a:latin typeface="Arial" panose="020B0604020202020204" pitchFamily="34" charset="0"/>
              </a:rPr>
              <a:t>적응적 </a:t>
            </a:r>
            <a:r>
              <a:rPr lang="ko-KR" altLang="en-US" sz="1600" b="1" dirty="0" err="1">
                <a:latin typeface="Arial" panose="020B0604020202020204" pitchFamily="34" charset="0"/>
              </a:rPr>
              <a:t>학습률을</a:t>
            </a:r>
            <a:r>
              <a:rPr lang="ko-KR" altLang="en-US" sz="1600" b="1" dirty="0">
                <a:latin typeface="Arial" panose="020B0604020202020204" pitchFamily="34" charset="0"/>
              </a:rPr>
              <a:t> 사용하여 효율적인 최적화를 수행합니다</a:t>
            </a:r>
            <a:r>
              <a:rPr lang="en-US" altLang="ko-KR" sz="1600" b="1" dirty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 smtClean="0">
                <a:latin typeface="Arial" panose="020B0604020202020204" pitchFamily="34" charset="0"/>
              </a:rPr>
              <a:t>이는 </a:t>
            </a:r>
            <a:r>
              <a:rPr lang="ko-KR" altLang="en-US" sz="1600" b="1" dirty="0">
                <a:latin typeface="Arial" panose="020B0604020202020204" pitchFamily="34" charset="0"/>
              </a:rPr>
              <a:t>빠른 수렴과 안정적인 학습을 가능하게 합니다</a:t>
            </a:r>
            <a:r>
              <a:rPr lang="en-US" altLang="ko-KR" sz="1600" b="1" dirty="0" smtClean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latin typeface="Arial" panose="020B0604020202020204" pitchFamily="34" charset="0"/>
              </a:rPr>
              <a:t>2. </a:t>
            </a:r>
            <a:r>
              <a:rPr lang="en-US" altLang="ko-KR" b="1" dirty="0" smtClean="0">
                <a:latin typeface="Arial" panose="020B0604020202020204" pitchFamily="34" charset="0"/>
              </a:rPr>
              <a:t>Categorical </a:t>
            </a:r>
            <a:r>
              <a:rPr lang="en-US" altLang="ko-KR" b="1" dirty="0" err="1">
                <a:latin typeface="Arial" panose="020B0604020202020204" pitchFamily="34" charset="0"/>
              </a:rPr>
              <a:t>Crossentropy</a:t>
            </a:r>
            <a:r>
              <a:rPr lang="en-US" altLang="ko-KR" b="1" dirty="0">
                <a:latin typeface="Arial" panose="020B0604020202020204" pitchFamily="34" charset="0"/>
              </a:rPr>
              <a:t> </a:t>
            </a:r>
            <a:r>
              <a:rPr lang="ko-KR" altLang="en-US" b="1" dirty="0">
                <a:latin typeface="Arial" panose="020B0604020202020204" pitchFamily="34" charset="0"/>
              </a:rPr>
              <a:t>손실 </a:t>
            </a:r>
            <a:r>
              <a:rPr lang="ko-KR" altLang="en-US" b="1" dirty="0" smtClean="0">
                <a:latin typeface="Arial" panose="020B0604020202020204" pitchFamily="34" charset="0"/>
              </a:rPr>
              <a:t>함수</a:t>
            </a:r>
            <a:r>
              <a:rPr lang="en-US" altLang="ko-KR" b="1" dirty="0" smtClean="0">
                <a:latin typeface="Arial" panose="020B0604020202020204" pitchFamily="34" charset="0"/>
              </a:rPr>
              <a:t>:</a:t>
            </a:r>
            <a:endParaRPr lang="en-US" altLang="ko-KR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 smtClean="0">
                <a:latin typeface="Arial" panose="020B0604020202020204" pitchFamily="34" charset="0"/>
              </a:rPr>
              <a:t>다중 </a:t>
            </a:r>
            <a:r>
              <a:rPr lang="ko-KR" altLang="en-US" sz="1600" b="1" dirty="0">
                <a:latin typeface="Arial" panose="020B0604020202020204" pitchFamily="34" charset="0"/>
              </a:rPr>
              <a:t>클래스 분류 문제에 적합한 손실 함수입니다</a:t>
            </a:r>
            <a:r>
              <a:rPr lang="en-US" altLang="ko-KR" sz="1600" b="1" dirty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 smtClean="0">
                <a:latin typeface="Arial" panose="020B0604020202020204" pitchFamily="34" charset="0"/>
              </a:rPr>
              <a:t>모델의 </a:t>
            </a:r>
            <a:r>
              <a:rPr lang="ko-KR" altLang="en-US" sz="1600" b="1" dirty="0">
                <a:latin typeface="Arial" panose="020B0604020202020204" pitchFamily="34" charset="0"/>
              </a:rPr>
              <a:t>예측과 실제 레이블 간의 차이를 효과적으로 측정합니다</a:t>
            </a:r>
            <a:r>
              <a:rPr lang="en-US" altLang="ko-KR" sz="1600" b="1" dirty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b="1" dirty="0" smtClean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latin typeface="Arial" panose="020B0604020202020204" pitchFamily="34" charset="0"/>
              </a:rPr>
              <a:t>3. </a:t>
            </a:r>
            <a:r>
              <a:rPr lang="en-US" altLang="ko-KR" b="1" dirty="0" err="1" smtClean="0">
                <a:latin typeface="Arial" panose="020B0604020202020204" pitchFamily="34" charset="0"/>
              </a:rPr>
              <a:t>ModelCheckpoint</a:t>
            </a:r>
            <a:r>
              <a:rPr lang="en-US" altLang="ko-KR" b="1" dirty="0" smtClean="0">
                <a:latin typeface="Arial" panose="020B0604020202020204" pitchFamily="34" charset="0"/>
              </a:rPr>
              <a:t>:</a:t>
            </a:r>
            <a:endParaRPr lang="en-US" altLang="ko-KR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 smtClean="0">
                <a:latin typeface="Arial" panose="020B0604020202020204" pitchFamily="34" charset="0"/>
              </a:rPr>
              <a:t>검증 </a:t>
            </a:r>
            <a:r>
              <a:rPr lang="ko-KR" altLang="en-US" sz="1600" b="1" dirty="0">
                <a:latin typeface="Arial" panose="020B0604020202020204" pitchFamily="34" charset="0"/>
              </a:rPr>
              <a:t>정확도가 가장 높은 모델을 저장합니다</a:t>
            </a:r>
            <a:r>
              <a:rPr lang="en-US" altLang="ko-KR" sz="1600" b="1" dirty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 smtClean="0">
                <a:latin typeface="Arial" panose="020B0604020202020204" pitchFamily="34" charset="0"/>
              </a:rPr>
              <a:t>이는 </a:t>
            </a:r>
            <a:r>
              <a:rPr lang="ko-KR" altLang="en-US" sz="1600" b="1" dirty="0">
                <a:latin typeface="Arial" panose="020B0604020202020204" pitchFamily="34" charset="0"/>
              </a:rPr>
              <a:t>최적의 모델을 선택하는 기법입니다</a:t>
            </a:r>
            <a:r>
              <a:rPr lang="en-US" altLang="ko-KR" sz="1600" b="1" dirty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b="1" dirty="0" smtClean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latin typeface="Arial" panose="020B0604020202020204" pitchFamily="34" charset="0"/>
              </a:rPr>
              <a:t>4</a:t>
            </a:r>
            <a:r>
              <a:rPr lang="en-US" altLang="ko-KR" b="1" dirty="0">
                <a:latin typeface="Arial" panose="020B0604020202020204" pitchFamily="34" charset="0"/>
              </a:rPr>
              <a:t>. </a:t>
            </a:r>
            <a:r>
              <a:rPr lang="en-US" altLang="ko-KR" b="1" dirty="0" err="1" smtClean="0">
                <a:latin typeface="Arial" panose="020B0604020202020204" pitchFamily="34" charset="0"/>
              </a:rPr>
              <a:t>EarlyStopping</a:t>
            </a:r>
            <a:r>
              <a:rPr lang="en-US" altLang="ko-KR" b="1" dirty="0" smtClean="0">
                <a:latin typeface="Arial" panose="020B0604020202020204" pitchFamily="34" charset="0"/>
              </a:rPr>
              <a:t>:</a:t>
            </a:r>
            <a:endParaRPr lang="en-US" altLang="ko-KR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 smtClean="0">
                <a:latin typeface="Arial" panose="020B0604020202020204" pitchFamily="34" charset="0"/>
              </a:rPr>
              <a:t>검증 </a:t>
            </a:r>
            <a:r>
              <a:rPr lang="ko-KR" altLang="en-US" sz="1600" b="1" dirty="0">
                <a:latin typeface="Arial" panose="020B0604020202020204" pitchFamily="34" charset="0"/>
              </a:rPr>
              <a:t>정확도가 개선되지 않으면 학습을 조기에 중단합니다</a:t>
            </a:r>
            <a:r>
              <a:rPr lang="en-US" altLang="ko-KR" sz="1600" b="1" dirty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 smtClean="0">
                <a:latin typeface="Arial" panose="020B0604020202020204" pitchFamily="34" charset="0"/>
              </a:rPr>
              <a:t>이는 </a:t>
            </a:r>
            <a:r>
              <a:rPr lang="ko-KR" altLang="en-US" sz="1600" b="1" dirty="0" err="1">
                <a:latin typeface="Arial" panose="020B0604020202020204" pitchFamily="34" charset="0"/>
              </a:rPr>
              <a:t>과적합을</a:t>
            </a:r>
            <a:r>
              <a:rPr lang="ko-KR" altLang="en-US" sz="1600" b="1" dirty="0">
                <a:latin typeface="Arial" panose="020B0604020202020204" pitchFamily="34" charset="0"/>
              </a:rPr>
              <a:t> 방지하고 컴퓨팅 리소스를 절약하는 기법입니다</a:t>
            </a:r>
            <a:r>
              <a:rPr lang="en-US" altLang="ko-KR" sz="1600" b="1" dirty="0">
                <a:latin typeface="Arial" panose="020B0604020202020204" pitchFamily="34" charset="0"/>
              </a:rPr>
              <a:t>.</a:t>
            </a:r>
            <a:endParaRPr lang="ko-KR" altLang="ko-KR" sz="1600" b="1" dirty="0">
              <a:latin typeface="Arial" panose="020B0604020202020204" pitchFamily="34" charset="0"/>
            </a:endParaRPr>
          </a:p>
        </p:txBody>
      </p:sp>
      <p:sp>
        <p:nvSpPr>
          <p:cNvPr id="16" name="Object 19">
            <a:extLst>
              <a:ext uri="{FF2B5EF4-FFF2-40B4-BE49-F238E27FC236}">
                <a16:creationId xmlns:a16="http://schemas.microsoft.com/office/drawing/2014/main" id="{6B2254F2-01EE-EE90-B7D2-81F56BC7AEE8}"/>
              </a:ext>
            </a:extLst>
          </p:cNvPr>
          <p:cNvSpPr txBox="1"/>
          <p:nvPr/>
        </p:nvSpPr>
        <p:spPr>
          <a:xfrm>
            <a:off x="1959431" y="1384607"/>
            <a:ext cx="5533383" cy="513823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r>
              <a:rPr lang="en-US" altLang="ko-KR" sz="2400" b="1" dirty="0"/>
              <a:t>5</a:t>
            </a:r>
            <a:r>
              <a:rPr lang="en-US" altLang="ko-KR" sz="2400" b="1" dirty="0" smtClean="0"/>
              <a:t>. </a:t>
            </a:r>
            <a:r>
              <a:rPr lang="ko-KR" altLang="en-US" sz="2400" b="1" dirty="0"/>
              <a:t>모델 컴파일 및 학습</a:t>
            </a:r>
            <a:endParaRPr lang="en-US" altLang="ko-KR" sz="2400" b="1" dirty="0"/>
          </a:p>
        </p:txBody>
      </p:sp>
      <p:sp>
        <p:nvSpPr>
          <p:cNvPr id="19" name="Object 6"/>
          <p:cNvSpPr txBox="1"/>
          <p:nvPr/>
        </p:nvSpPr>
        <p:spPr>
          <a:xfrm>
            <a:off x="762000" y="369504"/>
            <a:ext cx="6730814" cy="883155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ko-KR" altLang="en-US" sz="4800" b="1" kern="0" spc="156" smtClean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딥러닝 과정 </a:t>
            </a:r>
            <a:endParaRPr lang="en-US" sz="4800" b="1" kern="0" spc="156" dirty="0">
              <a:solidFill>
                <a:srgbClr val="595959"/>
              </a:solidFill>
              <a:latin typeface="Caviar Dreams" pitchFamily="34" charset="0"/>
              <a:cs typeface="Caviar Dreams" pitchFamily="34" charset="0"/>
            </a:endParaRPr>
          </a:p>
        </p:txBody>
      </p:sp>
      <p:sp>
        <p:nvSpPr>
          <p:cNvPr id="20" name="아래쪽 화살표 19"/>
          <p:cNvSpPr/>
          <p:nvPr/>
        </p:nvSpPr>
        <p:spPr>
          <a:xfrm rot="16200000">
            <a:off x="6080074" y="5281853"/>
            <a:ext cx="668278" cy="62501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854" y="3172215"/>
            <a:ext cx="10332635" cy="417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6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89188" y="1744364"/>
            <a:ext cx="1998891" cy="494981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en-US" sz="2200" b="1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Portfolio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89187" y="4059989"/>
            <a:ext cx="375065" cy="57983"/>
            <a:chOff x="520082" y="2984844"/>
            <a:chExt cx="219374" cy="426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082" y="2984844"/>
              <a:ext cx="219374" cy="426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70337" y="7796341"/>
            <a:ext cx="11737088" cy="402767"/>
            <a:chOff x="3764133" y="4496556"/>
            <a:chExt cx="6994354" cy="2961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113256" y="1147433"/>
              <a:ext cx="296108" cy="699435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943617" y="6672938"/>
            <a:ext cx="5533383" cy="1975762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r>
              <a:rPr lang="ko-KR" altLang="en-US" sz="1700" dirty="0">
                <a:latin typeface="Caviar Dreams" pitchFamily="34" charset="0"/>
                <a:cs typeface="Caviar Dreams" pitchFamily="34" charset="0"/>
              </a:rPr>
              <a:t>국비지원 </a:t>
            </a:r>
            <a:r>
              <a:rPr lang="ko-KR" altLang="en-US" sz="1700" dirty="0" err="1">
                <a:latin typeface="Caviar Dreams" pitchFamily="34" charset="0"/>
                <a:cs typeface="Caviar Dreams" pitchFamily="34" charset="0"/>
              </a:rPr>
              <a:t>클론코딩</a:t>
            </a:r>
            <a:r>
              <a:rPr lang="ko-KR" altLang="en-US" sz="1700" dirty="0">
                <a:latin typeface="Caviar Dreams" pitchFamily="34" charset="0"/>
                <a:cs typeface="Caviar Dreams" pitchFamily="34" charset="0"/>
              </a:rPr>
              <a:t> 프로젝트 입니다</a:t>
            </a:r>
            <a:r>
              <a:rPr lang="en-US" altLang="ko-KR" sz="1700" dirty="0">
                <a:latin typeface="Caviar Dreams" pitchFamily="34" charset="0"/>
                <a:cs typeface="Caviar Dreams" pitchFamily="34" charset="0"/>
              </a:rPr>
              <a:t>. </a:t>
            </a:r>
            <a:r>
              <a:rPr lang="en-US" altLang="ko-KR" sz="1700" dirty="0" err="1">
                <a:latin typeface="Caviar Dreams" pitchFamily="34" charset="0"/>
                <a:cs typeface="Caviar Dreams" pitchFamily="34" charset="0"/>
              </a:rPr>
              <a:t>watchapedia</a:t>
            </a:r>
            <a:r>
              <a:rPr lang="ko-KR" altLang="en-US" sz="1700" dirty="0">
                <a:latin typeface="Caviar Dreams" pitchFamily="34" charset="0"/>
                <a:cs typeface="Caviar Dreams" pitchFamily="34" charset="0"/>
              </a:rPr>
              <a:t>는 신뢰성 있는 많은 데이터를 가지고 추천 및 취향 분석 기능이 있습니다</a:t>
            </a:r>
            <a:r>
              <a:rPr lang="en-US" altLang="ko-KR" sz="1700" dirty="0">
                <a:latin typeface="Caviar Dreams" pitchFamily="34" charset="0"/>
                <a:cs typeface="Caviar Dreams" pitchFamily="34" charset="0"/>
              </a:rPr>
              <a:t>.</a:t>
            </a:r>
          </a:p>
          <a:p>
            <a:r>
              <a:rPr lang="ko-KR" altLang="en-US" sz="1700" dirty="0"/>
              <a:t>스프링으로  주로 개발을 하였으며 코멘트</a:t>
            </a:r>
            <a:r>
              <a:rPr lang="en-US" altLang="ko-KR" sz="1700" dirty="0"/>
              <a:t>, </a:t>
            </a:r>
            <a:r>
              <a:rPr lang="ko-KR" altLang="en-US" sz="1700" dirty="0" err="1"/>
              <a:t>별점</a:t>
            </a:r>
            <a:r>
              <a:rPr lang="ko-KR" altLang="en-US" sz="1700" dirty="0"/>
              <a:t> 평가</a:t>
            </a:r>
            <a:r>
              <a:rPr lang="en-US" altLang="ko-KR" sz="1700" dirty="0"/>
              <a:t>, </a:t>
            </a:r>
            <a:r>
              <a:rPr lang="ko-KR" altLang="en-US" sz="1700" dirty="0"/>
              <a:t>댓글</a:t>
            </a:r>
            <a:r>
              <a:rPr lang="en-US" altLang="ko-KR" sz="1700" dirty="0"/>
              <a:t>,  </a:t>
            </a:r>
            <a:r>
              <a:rPr lang="ko-KR" altLang="en-US" sz="1700" dirty="0"/>
              <a:t>보고싶어요 등 다양한 기능이 있으며</a:t>
            </a:r>
            <a:r>
              <a:rPr lang="en-US" altLang="ko-KR" sz="1700" dirty="0"/>
              <a:t> </a:t>
            </a:r>
            <a:r>
              <a:rPr lang="ko-KR" altLang="en-US" sz="1700" dirty="0"/>
              <a:t>주 기능인 콘텐츠 추천과 평가를 통한 사용자의 취향을 분석해주는 기능이 있습니다</a:t>
            </a:r>
            <a:r>
              <a:rPr lang="en-US" altLang="ko-KR" sz="1700" dirty="0"/>
              <a:t>.</a:t>
            </a:r>
            <a:r>
              <a:rPr lang="ko-KR" altLang="en-US" sz="1700" dirty="0"/>
              <a:t> </a:t>
            </a:r>
            <a:endParaRPr lang="en-US" sz="1700" dirty="0"/>
          </a:p>
        </p:txBody>
      </p:sp>
      <p:sp>
        <p:nvSpPr>
          <p:cNvPr id="6" name="Object 6"/>
          <p:cNvSpPr txBox="1"/>
          <p:nvPr/>
        </p:nvSpPr>
        <p:spPr>
          <a:xfrm>
            <a:off x="889186" y="2397407"/>
            <a:ext cx="6430899" cy="1437153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ko-KR" altLang="en-US" sz="5600" b="1" kern="0" spc="156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클론코딩 </a:t>
            </a:r>
            <a:r>
              <a:rPr lang="en-US" sz="5600" b="1" kern="0" spc="156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Project </a:t>
            </a:r>
          </a:p>
          <a:p>
            <a:r>
              <a:rPr lang="en-US" sz="2800" b="1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2022.12-2023.2</a:t>
            </a:r>
            <a:endParaRPr 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E45A82A-79AC-74C7-FDB4-83B459929F31}"/>
              </a:ext>
            </a:extLst>
          </p:cNvPr>
          <p:cNvGrpSpPr/>
          <p:nvPr/>
        </p:nvGrpSpPr>
        <p:grpSpPr>
          <a:xfrm>
            <a:off x="10578808" y="-1426768"/>
            <a:ext cx="9296400" cy="11934416"/>
            <a:chOff x="7436280" y="-1895302"/>
            <a:chExt cx="12675465" cy="13752466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6280" y="-1895302"/>
              <a:ext cx="12675465" cy="1375246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3D25285-6A90-D1B0-C814-46BA4BE34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20734" y="1580011"/>
              <a:ext cx="6038850" cy="6763889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CE49FB9-A62B-B4D1-1330-8E0420597196}"/>
              </a:ext>
            </a:extLst>
          </p:cNvPr>
          <p:cNvGrpSpPr/>
          <p:nvPr/>
        </p:nvGrpSpPr>
        <p:grpSpPr>
          <a:xfrm>
            <a:off x="5029200" y="-1136145"/>
            <a:ext cx="10285266" cy="11080245"/>
            <a:chOff x="-1140489" y="-1485862"/>
            <a:chExt cx="14632983" cy="13487362"/>
          </a:xfrm>
        </p:grpSpPr>
        <p:pic>
          <p:nvPicPr>
            <p:cNvPr id="15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140489" y="-1485862"/>
              <a:ext cx="14632983" cy="1348736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4BC92DC-9951-2BB7-0AED-15AD33940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68283" y="1794903"/>
              <a:ext cx="6956717" cy="7258050"/>
            </a:xfrm>
            <a:prstGeom prst="rect">
              <a:avLst/>
            </a:prstGeom>
          </p:spPr>
        </p:pic>
      </p:grpSp>
      <p:sp>
        <p:nvSpPr>
          <p:cNvPr id="2" name="Object 5">
            <a:extLst>
              <a:ext uri="{FF2B5EF4-FFF2-40B4-BE49-F238E27FC236}">
                <a16:creationId xmlns:a16="http://schemas.microsoft.com/office/drawing/2014/main" id="{843430C8-1EFF-5212-D323-0820A76A82E9}"/>
              </a:ext>
            </a:extLst>
          </p:cNvPr>
          <p:cNvSpPr txBox="1"/>
          <p:nvPr/>
        </p:nvSpPr>
        <p:spPr>
          <a:xfrm>
            <a:off x="12039600" y="8978326"/>
            <a:ext cx="5775243" cy="821600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ko-KR" altLang="en-US" sz="2200" b="1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배포서버 주소 </a:t>
            </a:r>
            <a:r>
              <a:rPr lang="en-US" altLang="ko-KR" sz="2200" b="1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: http://http://13.125.75.25:8080/</a:t>
            </a:r>
            <a:endParaRPr lang="en-US" dirty="0"/>
          </a:p>
        </p:txBody>
      </p:sp>
      <p:sp>
        <p:nvSpPr>
          <p:cNvPr id="3" name="Object 19">
            <a:extLst>
              <a:ext uri="{FF2B5EF4-FFF2-40B4-BE49-F238E27FC236}">
                <a16:creationId xmlns:a16="http://schemas.microsoft.com/office/drawing/2014/main" id="{F134D8A7-4FE6-ACB1-EC93-7844C28B9DC2}"/>
              </a:ext>
            </a:extLst>
          </p:cNvPr>
          <p:cNvSpPr txBox="1"/>
          <p:nvPr/>
        </p:nvSpPr>
        <p:spPr>
          <a:xfrm>
            <a:off x="1076719" y="4426025"/>
            <a:ext cx="5533383" cy="667712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r>
              <a:rPr lang="ko-KR" altLang="en-US" sz="1700" dirty="0">
                <a:latin typeface="Caviar Dreams" pitchFamily="34" charset="0"/>
                <a:cs typeface="Caviar Dreams" pitchFamily="34" charset="0"/>
              </a:rPr>
              <a:t>역할 </a:t>
            </a:r>
            <a:r>
              <a:rPr lang="en-US" altLang="ko-KR" sz="1700" dirty="0">
                <a:latin typeface="Caviar Dreams" pitchFamily="34" charset="0"/>
                <a:cs typeface="Caviar Dreams" pitchFamily="34" charset="0"/>
              </a:rPr>
              <a:t>: </a:t>
            </a:r>
            <a:r>
              <a:rPr lang="ko-KR" altLang="en-US" sz="1700" dirty="0">
                <a:latin typeface="Caviar Dreams" pitchFamily="34" charset="0"/>
                <a:cs typeface="Caviar Dreams" pitchFamily="34" charset="0"/>
              </a:rPr>
              <a:t>취향분석</a:t>
            </a:r>
            <a:r>
              <a:rPr lang="en-US" altLang="ko-KR" sz="1700" dirty="0">
                <a:latin typeface="Caviar Dreams" pitchFamily="34" charset="0"/>
                <a:cs typeface="Caviar Dreams" pitchFamily="34" charset="0"/>
              </a:rPr>
              <a:t>, </a:t>
            </a:r>
            <a:r>
              <a:rPr lang="ko-KR" altLang="en-US" sz="1700" dirty="0">
                <a:latin typeface="Caviar Dreams" pitchFamily="34" charset="0"/>
                <a:cs typeface="Caviar Dreams" pitchFamily="34" charset="0"/>
              </a:rPr>
              <a:t>메인 페이지 추천 알고리즘</a:t>
            </a:r>
            <a:r>
              <a:rPr lang="en-US" altLang="ko-KR" sz="1700" dirty="0">
                <a:latin typeface="Caviar Dreams" pitchFamily="34" charset="0"/>
                <a:cs typeface="Caviar Dreams" pitchFamily="34" charset="0"/>
              </a:rPr>
              <a:t>, </a:t>
            </a:r>
            <a:r>
              <a:rPr lang="ko-KR" altLang="en-US" sz="1700" dirty="0">
                <a:latin typeface="Caviar Dreams" pitchFamily="34" charset="0"/>
                <a:cs typeface="Caviar Dreams" pitchFamily="34" charset="0"/>
              </a:rPr>
              <a:t>디테일 페이지</a:t>
            </a:r>
            <a:endParaRPr lang="en-US" sz="1700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A89B6A05-6F9E-42FA-6F0B-746A75C2BDA2}"/>
              </a:ext>
            </a:extLst>
          </p:cNvPr>
          <p:cNvSpPr txBox="1"/>
          <p:nvPr/>
        </p:nvSpPr>
        <p:spPr>
          <a:xfrm>
            <a:off x="13731356" y="640621"/>
            <a:ext cx="3538638" cy="483046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ko-KR" altLang="en-US" sz="2200" b="1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코드리뷰 </a:t>
            </a:r>
            <a:r>
              <a:rPr lang="ko-KR" altLang="en-US" sz="2200" b="1" dirty="0" err="1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보러가기</a:t>
            </a:r>
            <a:r>
              <a:rPr lang="en-US" altLang="ko-KR" sz="2200" b="1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: </a:t>
            </a:r>
            <a:r>
              <a:rPr lang="en-US" altLang="ko-KR" sz="2200" b="1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  <a:hlinkClick r:id="rId8"/>
              </a:rPr>
              <a:t>Click!</a:t>
            </a:r>
            <a:endParaRPr lang="en-US" dirty="0"/>
          </a:p>
        </p:txBody>
      </p:sp>
      <p:pic>
        <p:nvPicPr>
          <p:cNvPr id="20" name="Picture 2" descr="코리아it아카데미 | Seou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438" y="8476938"/>
            <a:ext cx="1771962" cy="177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86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09267" y="4645714"/>
            <a:ext cx="3999602" cy="5175238"/>
            <a:chOff x="13709267" y="4645714"/>
            <a:chExt cx="3999602" cy="517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09267" y="4645714"/>
              <a:ext cx="3999602" cy="517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61905" y="4466210"/>
            <a:ext cx="1333941" cy="362818"/>
            <a:chOff x="14361905" y="4466210"/>
            <a:chExt cx="1333941" cy="362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1905" y="4466210"/>
              <a:ext cx="1333941" cy="362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01648" y="4647619"/>
            <a:ext cx="5707876" cy="5173333"/>
            <a:chOff x="7701648" y="4647619"/>
            <a:chExt cx="5707876" cy="517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1648" y="4647619"/>
              <a:ext cx="5707876" cy="517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02432" y="4476190"/>
            <a:ext cx="2302928" cy="362818"/>
            <a:chOff x="8002432" y="4476190"/>
            <a:chExt cx="2302928" cy="3628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2432" y="4476190"/>
              <a:ext cx="2302928" cy="3628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7352" y="4647619"/>
            <a:ext cx="6703124" cy="5173333"/>
            <a:chOff x="687352" y="4647619"/>
            <a:chExt cx="6703124" cy="51733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7352" y="4647619"/>
              <a:ext cx="6703124" cy="517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7352" y="1839028"/>
            <a:ext cx="17040565" cy="2282109"/>
            <a:chOff x="687352" y="1885714"/>
            <a:chExt cx="17040565" cy="22821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352" y="1885714"/>
              <a:ext cx="17040565" cy="22821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30148" y="2396117"/>
            <a:ext cx="964311" cy="1029761"/>
            <a:chOff x="4930148" y="2396117"/>
            <a:chExt cx="964311" cy="10297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30148" y="2396117"/>
              <a:ext cx="964311" cy="10297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28942" y="2312250"/>
            <a:ext cx="1015217" cy="1066123"/>
            <a:chOff x="3228942" y="2312250"/>
            <a:chExt cx="1015217" cy="10661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28942" y="2312250"/>
              <a:ext cx="1015217" cy="10661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92580" y="2396117"/>
            <a:ext cx="1007944" cy="1044306"/>
            <a:chOff x="1592580" y="2396117"/>
            <a:chExt cx="1007944" cy="10443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2580" y="2396117"/>
              <a:ext cx="1007944" cy="104430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6410" y="3524069"/>
            <a:ext cx="952207" cy="29821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62422" y="1728222"/>
            <a:ext cx="2561702" cy="362818"/>
            <a:chOff x="1262422" y="1728222"/>
            <a:chExt cx="2561702" cy="36281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2422" y="1728222"/>
              <a:ext cx="2561702" cy="36281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1818" y="1527496"/>
            <a:ext cx="2260521" cy="66869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90993" y="4476190"/>
            <a:ext cx="2561702" cy="362818"/>
            <a:chOff x="1090993" y="4476190"/>
            <a:chExt cx="2561702" cy="36281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0993" y="4476190"/>
              <a:ext cx="2561702" cy="36281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8531" y="4320353"/>
            <a:ext cx="2219454" cy="66869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04459" y="4320382"/>
            <a:ext cx="1838746" cy="76357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61236" y="4320353"/>
            <a:ext cx="925550" cy="66870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05591" y="3524069"/>
            <a:ext cx="886226" cy="30052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716344" y="3524069"/>
            <a:ext cx="1214931" cy="34353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217743" y="2427988"/>
            <a:ext cx="2428990" cy="886133"/>
            <a:chOff x="14217743" y="2427988"/>
            <a:chExt cx="2428990" cy="88613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217743" y="2427988"/>
              <a:ext cx="2428990" cy="88613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852342" y="3524069"/>
            <a:ext cx="1041064" cy="33046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603205" y="2678125"/>
            <a:ext cx="2609943" cy="527579"/>
            <a:chOff x="8603205" y="2678125"/>
            <a:chExt cx="2609943" cy="52757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03205" y="2678125"/>
              <a:ext cx="2609943" cy="52757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266381" y="3524069"/>
            <a:ext cx="1191731" cy="33046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037810" y="3524067"/>
            <a:ext cx="1039950" cy="31394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623947" y="2483798"/>
            <a:ext cx="1913892" cy="956946"/>
            <a:chOff x="11623947" y="2483798"/>
            <a:chExt cx="1913892" cy="95694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623947" y="2483798"/>
              <a:ext cx="1913892" cy="95694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18144" y="2275475"/>
            <a:ext cx="897034" cy="1159927"/>
            <a:chOff x="6918144" y="2275475"/>
            <a:chExt cx="897034" cy="115992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918144" y="2275475"/>
              <a:ext cx="897034" cy="1159927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701001" y="3524069"/>
            <a:ext cx="931226" cy="31394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534095" y="5561905"/>
            <a:ext cx="2132859" cy="1119751"/>
            <a:chOff x="1534095" y="5561905"/>
            <a:chExt cx="2132859" cy="111975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34095" y="5561905"/>
              <a:ext cx="2132859" cy="111975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750728" y="7547982"/>
            <a:ext cx="1699593" cy="878094"/>
            <a:chOff x="1750728" y="7547982"/>
            <a:chExt cx="1699593" cy="87809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0728" y="7547982"/>
              <a:ext cx="1699593" cy="87809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244159" y="5466667"/>
            <a:ext cx="2022879" cy="1348586"/>
            <a:chOff x="4244159" y="5466667"/>
            <a:chExt cx="2022879" cy="134858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244159" y="5466667"/>
              <a:ext cx="2022879" cy="134858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399491" y="7653721"/>
            <a:ext cx="2063720" cy="704711"/>
            <a:chOff x="4399491" y="7653721"/>
            <a:chExt cx="2063720" cy="70471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399491" y="7653721"/>
              <a:ext cx="2063720" cy="704711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921839" y="6888115"/>
            <a:ext cx="1252826" cy="343531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921839" y="8723934"/>
            <a:ext cx="1015912" cy="343531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4691700" y="6888115"/>
            <a:ext cx="879588" cy="300531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4691696" y="8723934"/>
            <a:ext cx="1068112" cy="30053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8960705" y="5561905"/>
            <a:ext cx="3189762" cy="1182338"/>
            <a:chOff x="8960705" y="5561905"/>
            <a:chExt cx="3189762" cy="1182338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960705" y="5561905"/>
              <a:ext cx="3189762" cy="118233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135765" y="7458178"/>
            <a:ext cx="2661361" cy="1248178"/>
            <a:chOff x="8135765" y="7458178"/>
            <a:chExt cx="2661361" cy="1248178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135765" y="7458178"/>
              <a:ext cx="2661361" cy="124817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098862" y="7233333"/>
            <a:ext cx="1448577" cy="1448577"/>
            <a:chOff x="11098862" y="7233333"/>
            <a:chExt cx="1448577" cy="1448577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098862" y="7233333"/>
              <a:ext cx="1448577" cy="1448577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9940667" y="6674544"/>
            <a:ext cx="1016559" cy="288521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8934039" y="8723934"/>
            <a:ext cx="970350" cy="288521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0973905" y="8723934"/>
            <a:ext cx="1603883" cy="330283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4275735" y="5657143"/>
            <a:ext cx="2880381" cy="1047411"/>
            <a:chOff x="14275735" y="5657143"/>
            <a:chExt cx="2880381" cy="1047411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4275735" y="5657143"/>
              <a:ext cx="2880381" cy="104741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503850" y="7738458"/>
            <a:ext cx="2557028" cy="624274"/>
            <a:chOff x="14503850" y="7738458"/>
            <a:chExt cx="2557028" cy="624274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503850" y="7738458"/>
              <a:ext cx="2557028" cy="624274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4990191" y="8628696"/>
            <a:ext cx="1341674" cy="288521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5002191" y="6654991"/>
            <a:ext cx="1378997" cy="33028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675464" y="355086"/>
            <a:ext cx="2675133" cy="1086695"/>
          </a:xfrm>
          <a:prstGeom prst="rect">
            <a:avLst/>
          </a:prstGeom>
        </p:spPr>
      </p:pic>
      <p:grpSp>
        <p:nvGrpSpPr>
          <p:cNvPr id="8" name="그룹 1026">
            <a:extLst>
              <a:ext uri="{FF2B5EF4-FFF2-40B4-BE49-F238E27FC236}">
                <a16:creationId xmlns:a16="http://schemas.microsoft.com/office/drawing/2014/main" id="{D98307AF-4C78-BAA6-EE24-67708B68F063}"/>
              </a:ext>
            </a:extLst>
          </p:cNvPr>
          <p:cNvGrpSpPr/>
          <p:nvPr/>
        </p:nvGrpSpPr>
        <p:grpSpPr>
          <a:xfrm>
            <a:off x="3430378" y="853190"/>
            <a:ext cx="14182160" cy="21429"/>
            <a:chOff x="3430377" y="853189"/>
            <a:chExt cx="14182159" cy="21429"/>
          </a:xfrm>
        </p:grpSpPr>
        <p:pic>
          <p:nvPicPr>
            <p:cNvPr id="10" name="Object 98">
              <a:extLst>
                <a:ext uri="{FF2B5EF4-FFF2-40B4-BE49-F238E27FC236}">
                  <a16:creationId xmlns:a16="http://schemas.microsoft.com/office/drawing/2014/main" id="{5EC34ED1-FC73-DC50-8A37-624B8412A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430377" y="853189"/>
              <a:ext cx="14182159" cy="2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F342C3-A4DD-EE92-961F-73D53E00C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797323"/>
            <a:ext cx="15697200" cy="92323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1000" y="266700"/>
            <a:ext cx="1998891" cy="494981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en-US" sz="2200" b="1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Portfolio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09600" y="1850292"/>
            <a:ext cx="375065" cy="57983"/>
            <a:chOff x="520082" y="2984844"/>
            <a:chExt cx="219374" cy="426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082" y="2984844"/>
              <a:ext cx="219374" cy="4262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81000" y="723900"/>
            <a:ext cx="6430899" cy="1006266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en-US" sz="5600" b="1" kern="0" spc="156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ERD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93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09267" y="4645714"/>
            <a:ext cx="3999602" cy="5175238"/>
            <a:chOff x="13709267" y="4645714"/>
            <a:chExt cx="3999602" cy="517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09267" y="4645714"/>
              <a:ext cx="3999602" cy="517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61905" y="4466210"/>
            <a:ext cx="1333941" cy="362818"/>
            <a:chOff x="14361905" y="4466210"/>
            <a:chExt cx="1333941" cy="362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1905" y="4466210"/>
              <a:ext cx="1333941" cy="362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01648" y="4647619"/>
            <a:ext cx="5707876" cy="5173333"/>
            <a:chOff x="7701648" y="4647619"/>
            <a:chExt cx="5707876" cy="517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1648" y="4647619"/>
              <a:ext cx="5707876" cy="517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02432" y="4476190"/>
            <a:ext cx="2302928" cy="362818"/>
            <a:chOff x="8002432" y="4476190"/>
            <a:chExt cx="2302928" cy="3628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2432" y="4476190"/>
              <a:ext cx="2302928" cy="3628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7352" y="4647619"/>
            <a:ext cx="6703124" cy="5173333"/>
            <a:chOff x="687352" y="4647619"/>
            <a:chExt cx="6703124" cy="51733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7352" y="4647619"/>
              <a:ext cx="6703124" cy="517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7352" y="1839028"/>
            <a:ext cx="17040565" cy="2282109"/>
            <a:chOff x="687352" y="1885714"/>
            <a:chExt cx="17040565" cy="22821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352" y="1885714"/>
              <a:ext cx="17040565" cy="22821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30148" y="2396117"/>
            <a:ext cx="964311" cy="1029761"/>
            <a:chOff x="4930148" y="2396117"/>
            <a:chExt cx="964311" cy="10297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30148" y="2396117"/>
              <a:ext cx="964311" cy="10297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28942" y="2312250"/>
            <a:ext cx="1015217" cy="1066123"/>
            <a:chOff x="3228942" y="2312250"/>
            <a:chExt cx="1015217" cy="10661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28942" y="2312250"/>
              <a:ext cx="1015217" cy="10661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92580" y="2396117"/>
            <a:ext cx="1007944" cy="1044306"/>
            <a:chOff x="1592580" y="2396117"/>
            <a:chExt cx="1007944" cy="10443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2580" y="2396117"/>
              <a:ext cx="1007944" cy="104430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6410" y="3524069"/>
            <a:ext cx="952207" cy="29821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62422" y="1728222"/>
            <a:ext cx="2561702" cy="362818"/>
            <a:chOff x="1262422" y="1728222"/>
            <a:chExt cx="2561702" cy="36281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2422" y="1728222"/>
              <a:ext cx="2561702" cy="36281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1818" y="1527496"/>
            <a:ext cx="2260521" cy="66869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90993" y="4476190"/>
            <a:ext cx="2561702" cy="362818"/>
            <a:chOff x="1090993" y="4476190"/>
            <a:chExt cx="2561702" cy="36281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0993" y="4476190"/>
              <a:ext cx="2561702" cy="36281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8531" y="4320353"/>
            <a:ext cx="2219454" cy="66869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04459" y="4320382"/>
            <a:ext cx="1838746" cy="76357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61236" y="4320353"/>
            <a:ext cx="925550" cy="66870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05591" y="3524069"/>
            <a:ext cx="886226" cy="30052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716344" y="3524069"/>
            <a:ext cx="1214931" cy="34353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217743" y="2427988"/>
            <a:ext cx="2428990" cy="886133"/>
            <a:chOff x="14217743" y="2427988"/>
            <a:chExt cx="2428990" cy="88613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217743" y="2427988"/>
              <a:ext cx="2428990" cy="88613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852342" y="3524069"/>
            <a:ext cx="1041064" cy="33046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603205" y="2678125"/>
            <a:ext cx="2609943" cy="527579"/>
            <a:chOff x="8603205" y="2678125"/>
            <a:chExt cx="2609943" cy="52757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03205" y="2678125"/>
              <a:ext cx="2609943" cy="52757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266381" y="3524069"/>
            <a:ext cx="1191731" cy="33046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037810" y="3524067"/>
            <a:ext cx="1039950" cy="31394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623947" y="2483798"/>
            <a:ext cx="1913892" cy="956946"/>
            <a:chOff x="11623947" y="2483798"/>
            <a:chExt cx="1913892" cy="95694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623947" y="2483798"/>
              <a:ext cx="1913892" cy="95694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18144" y="2275475"/>
            <a:ext cx="897034" cy="1159927"/>
            <a:chOff x="6918144" y="2275475"/>
            <a:chExt cx="897034" cy="115992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918144" y="2275475"/>
              <a:ext cx="897034" cy="1159927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701001" y="3524069"/>
            <a:ext cx="931226" cy="31394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534095" y="5561905"/>
            <a:ext cx="2132859" cy="1119751"/>
            <a:chOff x="1534095" y="5561905"/>
            <a:chExt cx="2132859" cy="111975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34095" y="5561905"/>
              <a:ext cx="2132859" cy="111975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750728" y="7547982"/>
            <a:ext cx="1699593" cy="878094"/>
            <a:chOff x="1750728" y="7547982"/>
            <a:chExt cx="1699593" cy="87809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0728" y="7547982"/>
              <a:ext cx="1699593" cy="87809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244159" y="5466667"/>
            <a:ext cx="2022879" cy="1348586"/>
            <a:chOff x="4244159" y="5466667"/>
            <a:chExt cx="2022879" cy="134858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244159" y="5466667"/>
              <a:ext cx="2022879" cy="134858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399491" y="7653721"/>
            <a:ext cx="2063720" cy="704711"/>
            <a:chOff x="4399491" y="7653721"/>
            <a:chExt cx="2063720" cy="70471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399491" y="7653721"/>
              <a:ext cx="2063720" cy="704711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921839" y="6888115"/>
            <a:ext cx="1252826" cy="343531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921839" y="8723934"/>
            <a:ext cx="1015912" cy="343531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4691700" y="6888115"/>
            <a:ext cx="879588" cy="300531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4691696" y="8723934"/>
            <a:ext cx="1068112" cy="30053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8960705" y="5561905"/>
            <a:ext cx="3189762" cy="1182338"/>
            <a:chOff x="8960705" y="5561905"/>
            <a:chExt cx="3189762" cy="1182338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960705" y="5561905"/>
              <a:ext cx="3189762" cy="118233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135765" y="7458178"/>
            <a:ext cx="2661361" cy="1248178"/>
            <a:chOff x="8135765" y="7458178"/>
            <a:chExt cx="2661361" cy="1248178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135765" y="7458178"/>
              <a:ext cx="2661361" cy="124817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098862" y="7233333"/>
            <a:ext cx="1448577" cy="1448577"/>
            <a:chOff x="11098862" y="7233333"/>
            <a:chExt cx="1448577" cy="1448577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098862" y="7233333"/>
              <a:ext cx="1448577" cy="1448577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9940667" y="6674544"/>
            <a:ext cx="1016559" cy="288521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8934039" y="8723934"/>
            <a:ext cx="970350" cy="288521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0973905" y="8723934"/>
            <a:ext cx="1603883" cy="330283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4275735" y="5657143"/>
            <a:ext cx="2880381" cy="1047411"/>
            <a:chOff x="14275735" y="5657143"/>
            <a:chExt cx="2880381" cy="1047411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4275735" y="5657143"/>
              <a:ext cx="2880381" cy="104741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503850" y="7738458"/>
            <a:ext cx="2557028" cy="624274"/>
            <a:chOff x="14503850" y="7738458"/>
            <a:chExt cx="2557028" cy="624274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503850" y="7738458"/>
              <a:ext cx="2557028" cy="624274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4990191" y="8628696"/>
            <a:ext cx="1341674" cy="288521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5002191" y="6654991"/>
            <a:ext cx="1378997" cy="330283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6513056" y="800569"/>
            <a:ext cx="11099480" cy="98339"/>
            <a:chOff x="3430377" y="853189"/>
            <a:chExt cx="14182159" cy="21429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430377" y="853189"/>
              <a:ext cx="14182159" cy="2142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3824124" y="349719"/>
            <a:ext cx="2675133" cy="1086695"/>
          </a:xfrm>
          <a:prstGeom prst="rect">
            <a:avLst/>
          </a:prstGeom>
        </p:spPr>
      </p:pic>
      <p:grpSp>
        <p:nvGrpSpPr>
          <p:cNvPr id="2" name="그룹 1002">
            <a:extLst>
              <a:ext uri="{FF2B5EF4-FFF2-40B4-BE49-F238E27FC236}">
                <a16:creationId xmlns:a16="http://schemas.microsoft.com/office/drawing/2014/main" id="{55FCA19E-9813-07CE-96F4-589CD3E1608F}"/>
              </a:ext>
            </a:extLst>
          </p:cNvPr>
          <p:cNvGrpSpPr/>
          <p:nvPr/>
        </p:nvGrpSpPr>
        <p:grpSpPr>
          <a:xfrm>
            <a:off x="609600" y="501227"/>
            <a:ext cx="3134861" cy="679873"/>
            <a:chOff x="3453240" y="7883106"/>
            <a:chExt cx="3134861" cy="679873"/>
          </a:xfrm>
        </p:grpSpPr>
        <p:pic>
          <p:nvPicPr>
            <p:cNvPr id="4" name="Object 6">
              <a:extLst>
                <a:ext uri="{FF2B5EF4-FFF2-40B4-BE49-F238E27FC236}">
                  <a16:creationId xmlns:a16="http://schemas.microsoft.com/office/drawing/2014/main" id="{9FA13A88-1FF9-A838-930C-83B5373D2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453240" y="7883106"/>
              <a:ext cx="3134861" cy="679873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A1A8E56-0991-B2EA-0B10-9607B990E5F3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7753" y="132074"/>
            <a:ext cx="18172286" cy="1014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0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00718" y="1740700"/>
            <a:ext cx="6465109" cy="8004999"/>
            <a:chOff x="2000718" y="1740700"/>
            <a:chExt cx="6465109" cy="80049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0718" y="1740700"/>
              <a:ext cx="6465109" cy="80049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90465" y="2461584"/>
            <a:ext cx="4665658" cy="811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11160" y="2548670"/>
            <a:ext cx="540811" cy="540811"/>
            <a:chOff x="9711160" y="2548670"/>
            <a:chExt cx="540811" cy="5408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1160" y="2548670"/>
              <a:ext cx="540811" cy="5408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11160" y="3477368"/>
            <a:ext cx="540811" cy="540811"/>
            <a:chOff x="9711160" y="3477368"/>
            <a:chExt cx="540811" cy="5408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1160" y="3477368"/>
              <a:ext cx="540811" cy="5408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11160" y="4406065"/>
            <a:ext cx="540811" cy="540811"/>
            <a:chOff x="9711160" y="4406065"/>
            <a:chExt cx="540811" cy="5408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1160" y="4406065"/>
              <a:ext cx="540811" cy="5408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11160" y="5334762"/>
            <a:ext cx="540811" cy="540811"/>
            <a:chOff x="9711160" y="5334762"/>
            <a:chExt cx="540811" cy="5408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1160" y="5334762"/>
              <a:ext cx="540811" cy="540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11160" y="6263460"/>
            <a:ext cx="540811" cy="540811"/>
            <a:chOff x="9711160" y="6263460"/>
            <a:chExt cx="540811" cy="5408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1160" y="6263460"/>
              <a:ext cx="540811" cy="5408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11160" y="7192157"/>
            <a:ext cx="540811" cy="540811"/>
            <a:chOff x="9711160" y="7192157"/>
            <a:chExt cx="540811" cy="5408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1160" y="7192157"/>
              <a:ext cx="540811" cy="5408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11160" y="8120854"/>
            <a:ext cx="540811" cy="540811"/>
            <a:chOff x="9711160" y="8120854"/>
            <a:chExt cx="540811" cy="5408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1160" y="8120854"/>
              <a:ext cx="540811" cy="54081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90445" y="3387247"/>
            <a:ext cx="6268115" cy="81262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74588" y="4312910"/>
            <a:ext cx="3883277" cy="81262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90445" y="5238572"/>
            <a:ext cx="5761020" cy="81262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60137" y="6164235"/>
            <a:ext cx="3105153" cy="81166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8699" y="8015560"/>
            <a:ext cx="4842229" cy="8126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989708" y="1617498"/>
            <a:ext cx="1133433" cy="451333"/>
            <a:chOff x="1989708" y="1617498"/>
            <a:chExt cx="1133433" cy="45133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89708" y="1617498"/>
              <a:ext cx="1133433" cy="451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89708" y="4386416"/>
            <a:ext cx="1476820" cy="451333"/>
            <a:chOff x="1989708" y="4386416"/>
            <a:chExt cx="1476820" cy="45133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89708" y="4386416"/>
              <a:ext cx="1476820" cy="451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18956" y="7195058"/>
            <a:ext cx="888371" cy="451333"/>
            <a:chOff x="2018956" y="7195058"/>
            <a:chExt cx="888371" cy="45133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18956" y="7195058"/>
              <a:ext cx="888371" cy="4513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513987" y="853189"/>
            <a:ext cx="13098550" cy="21429"/>
            <a:chOff x="4513987" y="853189"/>
            <a:chExt cx="13098550" cy="2142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13987" y="853189"/>
              <a:ext cx="13098550" cy="2142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40DA55-3198-C4FC-1D39-56E995662C00}"/>
              </a:ext>
            </a:extLst>
          </p:cNvPr>
          <p:cNvSpPr txBox="1"/>
          <p:nvPr/>
        </p:nvSpPr>
        <p:spPr>
          <a:xfrm>
            <a:off x="10390444" y="7203343"/>
            <a:ext cx="5761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4000" b="1" i="0" u="none" strike="noStrike" dirty="0">
                <a:solidFill>
                  <a:srgbClr val="292A32"/>
                </a:solidFill>
                <a:effectLst/>
                <a:latin typeface="Noto Sans KR"/>
              </a:rPr>
              <a:t>정주행하기</a:t>
            </a:r>
            <a:r>
              <a:rPr lang="ko-KR" altLang="en-US" sz="3600" b="1" i="0" u="none" strike="noStrike" dirty="0">
                <a:solidFill>
                  <a:srgbClr val="292A32"/>
                </a:solidFill>
                <a:effectLst/>
                <a:latin typeface="Noto Sans KR"/>
              </a:rPr>
              <a:t> 좋은 컨텐츠</a:t>
            </a:r>
          </a:p>
        </p:txBody>
      </p:sp>
      <p:grpSp>
        <p:nvGrpSpPr>
          <p:cNvPr id="4" name="그룹 1005">
            <a:extLst>
              <a:ext uri="{FF2B5EF4-FFF2-40B4-BE49-F238E27FC236}">
                <a16:creationId xmlns:a16="http://schemas.microsoft.com/office/drawing/2014/main" id="{3B5A2AEE-9262-6462-15E3-C425F77293BE}"/>
              </a:ext>
            </a:extLst>
          </p:cNvPr>
          <p:cNvGrpSpPr/>
          <p:nvPr/>
        </p:nvGrpSpPr>
        <p:grpSpPr>
          <a:xfrm>
            <a:off x="5194181" y="-638734"/>
            <a:ext cx="5550019" cy="4944034"/>
            <a:chOff x="3489384" y="1195036"/>
            <a:chExt cx="6693019" cy="5810775"/>
          </a:xfrm>
        </p:grpSpPr>
        <p:pic>
          <p:nvPicPr>
            <p:cNvPr id="6" name="Object 16">
              <a:extLst>
                <a:ext uri="{FF2B5EF4-FFF2-40B4-BE49-F238E27FC236}">
                  <a16:creationId xmlns:a16="http://schemas.microsoft.com/office/drawing/2014/main" id="{04D6F84C-A6D3-7799-EB3A-3005B18A1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89384" y="1195036"/>
              <a:ext cx="6693019" cy="5810775"/>
            </a:xfrm>
            <a:prstGeom prst="rect">
              <a:avLst/>
            </a:prstGeom>
          </p:spPr>
        </p:pic>
      </p:grpSp>
      <p:sp>
        <p:nvSpPr>
          <p:cNvPr id="9" name="텍스트 상자 1">
            <a:extLst>
              <a:ext uri="{FF2B5EF4-FFF2-40B4-BE49-F238E27FC236}">
                <a16:creationId xmlns:a16="http://schemas.microsoft.com/office/drawing/2014/main" id="{903E231F-CB0A-B81A-B33F-6A0B714E67AF}"/>
              </a:ext>
            </a:extLst>
          </p:cNvPr>
          <p:cNvSpPr txBox="1">
            <a:spLocks/>
          </p:cNvSpPr>
          <p:nvPr/>
        </p:nvSpPr>
        <p:spPr>
          <a:xfrm>
            <a:off x="6482867" y="1187560"/>
            <a:ext cx="3310360" cy="120161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b="1" dirty="0">
                <a:latin typeface="나눔고딕" charset="0"/>
                <a:ea typeface="나눔고딕" charset="0"/>
              </a:rPr>
              <a:t>다양한 추천 알고리즘을</a:t>
            </a:r>
            <a:endParaRPr lang="en-US" altLang="ko-KR" sz="2400" b="1" dirty="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lang="ko-KR" altLang="en-US" sz="2400" b="1" dirty="0">
                <a:latin typeface="나눔고딕" charset="0"/>
                <a:ea typeface="나눔고딕" charset="0"/>
              </a:rPr>
              <a:t>통한 콘텐츠 추천 시스템</a:t>
            </a:r>
            <a:endParaRPr lang="en-US" altLang="ko-KR" sz="2400" b="1" dirty="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2400" b="1" dirty="0">
              <a:latin typeface="나눔고딕" charset="0"/>
              <a:ea typeface="나눔고딕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21763E-C382-EDCD-31AF-B15BDB2CF80C}"/>
              </a:ext>
            </a:extLst>
          </p:cNvPr>
          <p:cNvSpPr txBox="1"/>
          <p:nvPr/>
        </p:nvSpPr>
        <p:spPr>
          <a:xfrm>
            <a:off x="1376638" y="448896"/>
            <a:ext cx="70891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메인 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A56668-E9E2-2773-A681-0D8774FC29AF}"/>
              </a:ext>
            </a:extLst>
          </p:cNvPr>
          <p:cNvSpPr txBox="1"/>
          <p:nvPr/>
        </p:nvSpPr>
        <p:spPr>
          <a:xfrm>
            <a:off x="13778654" y="9563100"/>
            <a:ext cx="3837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1" i="0" u="none" strike="noStrike" dirty="0">
                <a:solidFill>
                  <a:srgbClr val="292A32"/>
                </a:solidFill>
                <a:effectLst/>
                <a:latin typeface="Noto Sans KR"/>
              </a:rPr>
              <a:t>자세한 코드 리뷰는 블로그에 있습니다</a:t>
            </a:r>
            <a:r>
              <a:rPr lang="en-US" altLang="ko-KR" sz="1600" b="1" i="0" u="none" strike="noStrike" dirty="0">
                <a:solidFill>
                  <a:srgbClr val="292A32"/>
                </a:solidFill>
                <a:effectLst/>
                <a:latin typeface="Noto Sans KR"/>
              </a:rPr>
              <a:t>.</a:t>
            </a:r>
            <a:endParaRPr lang="ko-KR" altLang="en-US" sz="1600" b="1" i="0" u="none" strike="noStrike" dirty="0">
              <a:solidFill>
                <a:srgbClr val="292A32"/>
              </a:solidFill>
              <a:effectLst/>
              <a:latin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36711" y="865882"/>
            <a:ext cx="5316630" cy="25237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2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rPr>
              <a:t>성실함과 소통</a:t>
            </a:r>
            <a:r>
              <a:rPr lang="en-US" altLang="ko-KR" sz="4700" kern="0" spc="-200" dirty="0">
                <a:solidFill>
                  <a:srgbClr val="4E4E4E"/>
                </a:solidFill>
                <a:latin typeface="S-Core Dream 2 ExtraLight" pitchFamily="34" charset="0"/>
                <a:cs typeface="S-Core Dream 2 ExtraLight" pitchFamily="34" charset="0"/>
              </a:rPr>
              <a:t>!</a:t>
            </a:r>
            <a:endParaRPr lang="en-US" sz="4700" kern="0" spc="-200" dirty="0">
              <a:solidFill>
                <a:srgbClr val="4E4E4E"/>
              </a:solidFill>
              <a:latin typeface="S-Core Dream 2 ExtraLight" pitchFamily="34" charset="0"/>
              <a:cs typeface="S-Core Dream 2 ExtraLight" pitchFamily="34" charset="0"/>
            </a:endParaRPr>
          </a:p>
          <a:p>
            <a:r>
              <a:rPr lang="ko-KR" altLang="en-US" sz="6400" kern="0" spc="-300" dirty="0">
                <a:solidFill>
                  <a:schemeClr val="accent3">
                    <a:lumMod val="50000"/>
                  </a:schemeClr>
                </a:solidFill>
                <a:latin typeface="S-Core Dream 5 Medium" pitchFamily="34" charset="0"/>
                <a:cs typeface="S-Core Dream 5 Medium" pitchFamily="34" charset="0"/>
              </a:rPr>
              <a:t>개발자</a:t>
            </a:r>
            <a:r>
              <a:rPr lang="ko-KR" altLang="en-US" sz="6400" kern="0" spc="-300" dirty="0">
                <a:solidFill>
                  <a:srgbClr val="668EFD"/>
                </a:solidFill>
                <a:latin typeface="S-Core Dream 5 Medium" pitchFamily="34" charset="0"/>
                <a:cs typeface="S-Core Dream 5 Medium" pitchFamily="34" charset="0"/>
              </a:rPr>
              <a:t> </a:t>
            </a:r>
            <a:endParaRPr lang="en-US" sz="6400" kern="0" spc="-300" dirty="0">
              <a:solidFill>
                <a:srgbClr val="668EF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r>
              <a:rPr lang="ko-KR" altLang="en-US" sz="4700" kern="0" spc="-200" dirty="0" smtClean="0">
                <a:solidFill>
                  <a:srgbClr val="4E4E4E"/>
                </a:solidFill>
                <a:latin typeface="S-Core Dream 4 Regular" pitchFamily="34" charset="0"/>
                <a:cs typeface="S-Core Dream 4 Regular" pitchFamily="34" charset="0"/>
              </a:rPr>
              <a:t>송훈섭</a:t>
            </a:r>
            <a:r>
              <a:rPr lang="en-US" sz="4700" kern="0" spc="-200" dirty="0" err="1" smtClean="0">
                <a:solidFill>
                  <a:srgbClr val="4E4E4E"/>
                </a:solidFill>
                <a:latin typeface="S-Core Dream 4 Regular" pitchFamily="34" charset="0"/>
                <a:cs typeface="S-Core Dream 4 Regular" pitchFamily="34" charset="0"/>
              </a:rPr>
              <a:t>입니다</a:t>
            </a:r>
            <a:endParaRPr lang="en-US" dirty="0"/>
          </a:p>
        </p:txBody>
      </p:sp>
      <p:pic>
        <p:nvPicPr>
          <p:cNvPr id="12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45214" y="1268036"/>
            <a:ext cx="4940505" cy="1566571"/>
          </a:xfrm>
          <a:prstGeom prst="rect">
            <a:avLst/>
          </a:prstGeom>
        </p:spPr>
      </p:pic>
      <p:pic>
        <p:nvPicPr>
          <p:cNvPr id="168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37068" y="9000714"/>
            <a:ext cx="1065848" cy="542581"/>
          </a:xfrm>
          <a:prstGeom prst="rect">
            <a:avLst/>
          </a:prstGeom>
        </p:spPr>
      </p:pic>
      <p:grpSp>
        <p:nvGrpSpPr>
          <p:cNvPr id="169" name="그룹 1001"/>
          <p:cNvGrpSpPr/>
          <p:nvPr/>
        </p:nvGrpSpPr>
        <p:grpSpPr>
          <a:xfrm>
            <a:off x="1638133" y="8985051"/>
            <a:ext cx="14325600" cy="45719"/>
            <a:chOff x="1204684" y="9115379"/>
            <a:chExt cx="15098002" cy="45874"/>
          </a:xfrm>
        </p:grpSpPr>
        <p:pic>
          <p:nvPicPr>
            <p:cNvPr id="170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4684" y="9115379"/>
              <a:ext cx="15098002" cy="45874"/>
            </a:xfrm>
            <a:prstGeom prst="rect">
              <a:avLst/>
            </a:prstGeom>
          </p:spPr>
        </p:pic>
      </p:grpSp>
      <p:pic>
        <p:nvPicPr>
          <p:cNvPr id="171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19734" y="9014685"/>
            <a:ext cx="798134" cy="542581"/>
          </a:xfrm>
          <a:prstGeom prst="rect">
            <a:avLst/>
          </a:prstGeom>
        </p:spPr>
      </p:pic>
      <p:pic>
        <p:nvPicPr>
          <p:cNvPr id="172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15844" y="9014685"/>
            <a:ext cx="860257" cy="542581"/>
          </a:xfrm>
          <a:prstGeom prst="rect">
            <a:avLst/>
          </a:prstGeom>
        </p:spPr>
      </p:pic>
      <p:pic>
        <p:nvPicPr>
          <p:cNvPr id="173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79865" y="9014685"/>
            <a:ext cx="867543" cy="542581"/>
          </a:xfrm>
          <a:prstGeom prst="rect">
            <a:avLst/>
          </a:prstGeom>
        </p:spPr>
      </p:pic>
      <p:pic>
        <p:nvPicPr>
          <p:cNvPr id="174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44581" y="9014685"/>
            <a:ext cx="870334" cy="542581"/>
          </a:xfrm>
          <a:prstGeom prst="rect">
            <a:avLst/>
          </a:prstGeom>
        </p:spPr>
      </p:pic>
      <p:pic>
        <p:nvPicPr>
          <p:cNvPr id="175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58945" y="4397217"/>
            <a:ext cx="1975448" cy="630600"/>
          </a:xfrm>
          <a:prstGeom prst="rect">
            <a:avLst/>
          </a:prstGeom>
        </p:spPr>
      </p:pic>
      <p:pic>
        <p:nvPicPr>
          <p:cNvPr id="176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47516" y="4000403"/>
            <a:ext cx="2165124" cy="531552"/>
          </a:xfrm>
          <a:prstGeom prst="rect">
            <a:avLst/>
          </a:prstGeom>
        </p:spPr>
      </p:pic>
      <p:pic>
        <p:nvPicPr>
          <p:cNvPr id="177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68373" y="6523064"/>
            <a:ext cx="2051514" cy="815229"/>
          </a:xfrm>
          <a:prstGeom prst="rect">
            <a:avLst/>
          </a:prstGeom>
        </p:spPr>
      </p:pic>
      <p:pic>
        <p:nvPicPr>
          <p:cNvPr id="178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66564" y="6122319"/>
            <a:ext cx="2486781" cy="531552"/>
          </a:xfrm>
          <a:prstGeom prst="rect">
            <a:avLst/>
          </a:prstGeom>
        </p:spPr>
      </p:pic>
      <p:pic>
        <p:nvPicPr>
          <p:cNvPr id="179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68280" y="6543248"/>
            <a:ext cx="1995010" cy="1226790"/>
          </a:xfrm>
          <a:prstGeom prst="rect">
            <a:avLst/>
          </a:prstGeom>
        </p:spPr>
      </p:pic>
      <p:pic>
        <p:nvPicPr>
          <p:cNvPr id="180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95046" y="6128668"/>
            <a:ext cx="1873190" cy="531552"/>
          </a:xfrm>
          <a:prstGeom prst="rect">
            <a:avLst/>
          </a:prstGeom>
        </p:spPr>
      </p:pic>
      <p:pic>
        <p:nvPicPr>
          <p:cNvPr id="181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15714" y="4458793"/>
            <a:ext cx="1463743" cy="433457"/>
          </a:xfrm>
          <a:prstGeom prst="rect">
            <a:avLst/>
          </a:prstGeom>
        </p:spPr>
      </p:pic>
      <p:pic>
        <p:nvPicPr>
          <p:cNvPr id="182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66194" y="4000403"/>
            <a:ext cx="1523067" cy="531552"/>
          </a:xfrm>
          <a:prstGeom prst="rect">
            <a:avLst/>
          </a:prstGeom>
        </p:spPr>
      </p:pic>
      <p:pic>
        <p:nvPicPr>
          <p:cNvPr id="183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668000" y="6210300"/>
            <a:ext cx="2173610" cy="615229"/>
          </a:xfrm>
          <a:prstGeom prst="rect">
            <a:avLst/>
          </a:prstGeom>
        </p:spPr>
      </p:pic>
      <p:pic>
        <p:nvPicPr>
          <p:cNvPr id="184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799524" y="5747648"/>
            <a:ext cx="1774248" cy="531552"/>
          </a:xfrm>
          <a:prstGeom prst="rect">
            <a:avLst/>
          </a:prstGeom>
        </p:spPr>
      </p:pic>
      <p:pic>
        <p:nvPicPr>
          <p:cNvPr id="185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801429" y="7754558"/>
            <a:ext cx="1900419" cy="630600"/>
          </a:xfrm>
          <a:prstGeom prst="rect">
            <a:avLst/>
          </a:prstGeom>
        </p:spPr>
      </p:pic>
      <p:pic>
        <p:nvPicPr>
          <p:cNvPr id="186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780572" y="7405365"/>
            <a:ext cx="1882000" cy="531552"/>
          </a:xfrm>
          <a:prstGeom prst="rect">
            <a:avLst/>
          </a:prstGeom>
        </p:spPr>
      </p:pic>
      <p:pic>
        <p:nvPicPr>
          <p:cNvPr id="187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701986" y="6540677"/>
            <a:ext cx="2202962" cy="634400"/>
          </a:xfrm>
          <a:prstGeom prst="rect">
            <a:avLst/>
          </a:prstGeom>
        </p:spPr>
      </p:pic>
      <p:pic>
        <p:nvPicPr>
          <p:cNvPr id="188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738181" y="6118468"/>
            <a:ext cx="2004867" cy="531552"/>
          </a:xfrm>
          <a:prstGeom prst="rect">
            <a:avLst/>
          </a:prstGeom>
        </p:spPr>
      </p:pic>
      <p:grpSp>
        <p:nvGrpSpPr>
          <p:cNvPr id="189" name="그룹 1002"/>
          <p:cNvGrpSpPr/>
          <p:nvPr/>
        </p:nvGrpSpPr>
        <p:grpSpPr>
          <a:xfrm>
            <a:off x="2675112" y="6539338"/>
            <a:ext cx="4931500" cy="23409"/>
            <a:chOff x="2941979" y="6669666"/>
            <a:chExt cx="4931500" cy="23409"/>
          </a:xfrm>
        </p:grpSpPr>
        <p:pic>
          <p:nvPicPr>
            <p:cNvPr id="190" name="Object 2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2941979" y="6669666"/>
              <a:ext cx="4931500" cy="23409"/>
            </a:xfrm>
            <a:prstGeom prst="rect">
              <a:avLst/>
            </a:prstGeom>
          </p:spPr>
        </p:pic>
      </p:grpSp>
      <p:grpSp>
        <p:nvGrpSpPr>
          <p:cNvPr id="191" name="그룹 1003"/>
          <p:cNvGrpSpPr/>
          <p:nvPr/>
        </p:nvGrpSpPr>
        <p:grpSpPr>
          <a:xfrm>
            <a:off x="5339608" y="6539338"/>
            <a:ext cx="4931500" cy="23409"/>
            <a:chOff x="5606475" y="6669666"/>
            <a:chExt cx="4931500" cy="23409"/>
          </a:xfrm>
        </p:grpSpPr>
        <p:pic>
          <p:nvPicPr>
            <p:cNvPr id="192" name="Object 2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5606475" y="6669666"/>
              <a:ext cx="4931500" cy="23409"/>
            </a:xfrm>
            <a:prstGeom prst="rect">
              <a:avLst/>
            </a:prstGeom>
          </p:spPr>
        </p:pic>
      </p:grpSp>
      <p:grpSp>
        <p:nvGrpSpPr>
          <p:cNvPr id="193" name="그룹 1004"/>
          <p:cNvGrpSpPr/>
          <p:nvPr/>
        </p:nvGrpSpPr>
        <p:grpSpPr>
          <a:xfrm>
            <a:off x="10668600" y="6539338"/>
            <a:ext cx="4931500" cy="23409"/>
            <a:chOff x="10935467" y="6669666"/>
            <a:chExt cx="4931500" cy="23409"/>
          </a:xfrm>
        </p:grpSpPr>
        <p:pic>
          <p:nvPicPr>
            <p:cNvPr id="194" name="Object 3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10935467" y="6669666"/>
              <a:ext cx="4931500" cy="23409"/>
            </a:xfrm>
            <a:prstGeom prst="rect">
              <a:avLst/>
            </a:prstGeom>
          </p:spPr>
        </p:pic>
      </p:grpSp>
      <p:grpSp>
        <p:nvGrpSpPr>
          <p:cNvPr id="195" name="그룹 1005"/>
          <p:cNvGrpSpPr/>
          <p:nvPr/>
        </p:nvGrpSpPr>
        <p:grpSpPr>
          <a:xfrm>
            <a:off x="8004104" y="6539338"/>
            <a:ext cx="4931500" cy="23409"/>
            <a:chOff x="8270971" y="6669666"/>
            <a:chExt cx="4931500" cy="23409"/>
          </a:xfrm>
        </p:grpSpPr>
        <p:pic>
          <p:nvPicPr>
            <p:cNvPr id="196" name="Object 3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8270971" y="6669666"/>
              <a:ext cx="4931500" cy="23409"/>
            </a:xfrm>
            <a:prstGeom prst="rect">
              <a:avLst/>
            </a:prstGeom>
          </p:spPr>
        </p:pic>
      </p:grpSp>
      <p:pic>
        <p:nvPicPr>
          <p:cNvPr id="197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993419" y="7097639"/>
            <a:ext cx="1383886" cy="531429"/>
          </a:xfrm>
          <a:prstGeom prst="rect">
            <a:avLst/>
          </a:prstGeom>
        </p:spPr>
      </p:pic>
      <p:pic>
        <p:nvPicPr>
          <p:cNvPr id="198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759897" y="4903384"/>
            <a:ext cx="1383886" cy="531429"/>
          </a:xfrm>
          <a:prstGeom prst="rect">
            <a:avLst/>
          </a:prstGeom>
        </p:spPr>
      </p:pic>
      <p:pic>
        <p:nvPicPr>
          <p:cNvPr id="199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693230" y="7091966"/>
            <a:ext cx="1383886" cy="531429"/>
          </a:xfrm>
          <a:prstGeom prst="rect">
            <a:avLst/>
          </a:prstGeom>
        </p:spPr>
      </p:pic>
      <p:pic>
        <p:nvPicPr>
          <p:cNvPr id="200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390278" y="4470674"/>
            <a:ext cx="1198457" cy="615238"/>
          </a:xfrm>
          <a:prstGeom prst="rect">
            <a:avLst/>
          </a:prstGeom>
        </p:spPr>
      </p:pic>
      <p:pic>
        <p:nvPicPr>
          <p:cNvPr id="201" name="Object 4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483706" y="3960527"/>
            <a:ext cx="920571" cy="531429"/>
          </a:xfrm>
          <a:prstGeom prst="rect">
            <a:avLst/>
          </a:prstGeom>
        </p:spPr>
      </p:pic>
      <p:pic>
        <p:nvPicPr>
          <p:cNvPr id="202" name="Object 4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310373" y="4891956"/>
            <a:ext cx="1383886" cy="531429"/>
          </a:xfrm>
          <a:prstGeom prst="rect">
            <a:avLst/>
          </a:prstGeom>
        </p:spPr>
      </p:pic>
      <p:pic>
        <p:nvPicPr>
          <p:cNvPr id="203" name="Object 4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186564" y="7671014"/>
            <a:ext cx="1762705" cy="531429"/>
          </a:xfrm>
          <a:prstGeom prst="rect">
            <a:avLst/>
          </a:prstGeom>
        </p:spPr>
      </p:pic>
      <p:pic>
        <p:nvPicPr>
          <p:cNvPr id="204" name="Object 4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937040" y="4909098"/>
            <a:ext cx="1383886" cy="531429"/>
          </a:xfrm>
          <a:prstGeom prst="rect">
            <a:avLst/>
          </a:prstGeom>
        </p:spPr>
      </p:pic>
      <p:pic>
        <p:nvPicPr>
          <p:cNvPr id="205" name="Object 4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769048" y="6584536"/>
            <a:ext cx="1772133" cy="531429"/>
          </a:xfrm>
          <a:prstGeom prst="rect">
            <a:avLst/>
          </a:prstGeom>
        </p:spPr>
      </p:pic>
      <p:pic>
        <p:nvPicPr>
          <p:cNvPr id="206" name="Object 4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776667" y="8325488"/>
            <a:ext cx="1691048" cy="531429"/>
          </a:xfrm>
          <a:prstGeom prst="rect">
            <a:avLst/>
          </a:prstGeom>
        </p:spPr>
      </p:pic>
      <p:pic>
        <p:nvPicPr>
          <p:cNvPr id="207" name="Object 4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3409816" y="4349391"/>
            <a:ext cx="1690105" cy="630476"/>
          </a:xfrm>
          <a:prstGeom prst="rect">
            <a:avLst/>
          </a:prstGeom>
        </p:spPr>
      </p:pic>
      <p:pic>
        <p:nvPicPr>
          <p:cNvPr id="208" name="Object 5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388958" y="4000197"/>
            <a:ext cx="1863733" cy="531429"/>
          </a:xfrm>
          <a:prstGeom prst="rect">
            <a:avLst/>
          </a:prstGeom>
        </p:spPr>
      </p:pic>
      <p:pic>
        <p:nvPicPr>
          <p:cNvPr id="209" name="Object 5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3385054" y="4920197"/>
            <a:ext cx="1691048" cy="531429"/>
          </a:xfrm>
          <a:prstGeom prst="rect">
            <a:avLst/>
          </a:prstGeom>
        </p:spPr>
      </p:pic>
      <p:pic>
        <p:nvPicPr>
          <p:cNvPr id="210" name="Object 5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3419244" y="6089400"/>
            <a:ext cx="2035600" cy="815238"/>
          </a:xfrm>
          <a:prstGeom prst="rect">
            <a:avLst/>
          </a:prstGeom>
        </p:spPr>
      </p:pic>
      <p:pic>
        <p:nvPicPr>
          <p:cNvPr id="211" name="Object 5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3407816" y="5740207"/>
            <a:ext cx="1867295" cy="761905"/>
          </a:xfrm>
          <a:prstGeom prst="rect">
            <a:avLst/>
          </a:prstGeom>
        </p:spPr>
      </p:pic>
      <p:pic>
        <p:nvPicPr>
          <p:cNvPr id="212" name="Object 5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385054" y="6646874"/>
            <a:ext cx="1107352" cy="531429"/>
          </a:xfrm>
          <a:prstGeom prst="rect">
            <a:avLst/>
          </a:prstGeom>
        </p:spPr>
      </p:pic>
      <p:pic>
        <p:nvPicPr>
          <p:cNvPr id="49" name="Picture 2"/>
          <p:cNvPicPr>
            <a:picLocks noChangeAspect="1"/>
          </p:cNvPicPr>
          <p:nvPr/>
        </p:nvPicPr>
        <p:blipFill>
          <a:blip r:embed="rId40">
            <a:alphaModFix amt="65000"/>
          </a:blip>
          <a:stretch>
            <a:fillRect/>
          </a:stretch>
        </p:blipFill>
        <p:spPr>
          <a:xfrm>
            <a:off x="736711" y="3225518"/>
            <a:ext cx="3670300" cy="26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그룹 1012"/>
          <p:cNvGrpSpPr/>
          <p:nvPr/>
        </p:nvGrpSpPr>
        <p:grpSpPr>
          <a:xfrm>
            <a:off x="4513987" y="853189"/>
            <a:ext cx="13098550" cy="21429"/>
            <a:chOff x="4513987" y="853189"/>
            <a:chExt cx="13098550" cy="2142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3987" y="853189"/>
              <a:ext cx="13098550" cy="2142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921763E-C382-EDCD-31AF-B15BDB2CF80C}"/>
              </a:ext>
            </a:extLst>
          </p:cNvPr>
          <p:cNvSpPr txBox="1"/>
          <p:nvPr/>
        </p:nvSpPr>
        <p:spPr>
          <a:xfrm>
            <a:off x="1376638" y="448896"/>
            <a:ext cx="70891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상세 페이지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16B3751-1D4F-E0C0-B51E-E7381C4A2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469571"/>
            <a:ext cx="8964276" cy="79729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4A80092-10C4-C2B1-92D2-1D59E33AC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7747" y="1638300"/>
            <a:ext cx="6580712" cy="308376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C1F4903-1713-7795-6F02-AC25637EA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5004" y="5566751"/>
            <a:ext cx="6598936" cy="2762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7650CE3-2FDE-9C90-060D-6205C5BB18C5}"/>
              </a:ext>
            </a:extLst>
          </p:cNvPr>
          <p:cNvSpPr txBox="1"/>
          <p:nvPr/>
        </p:nvSpPr>
        <p:spPr>
          <a:xfrm>
            <a:off x="12725400" y="491490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i="0" u="none" strike="noStrike" dirty="0">
                <a:solidFill>
                  <a:srgbClr val="292A32"/>
                </a:solidFill>
                <a:effectLst/>
                <a:latin typeface="Noto Sans KR"/>
              </a:rPr>
              <a:t>출연</a:t>
            </a:r>
            <a:r>
              <a:rPr lang="en-US" altLang="ko-KR" sz="2400" b="1" i="0" u="none" strike="noStrike" dirty="0">
                <a:solidFill>
                  <a:srgbClr val="292A32"/>
                </a:solidFill>
                <a:effectLst/>
                <a:latin typeface="Noto Sans KR"/>
              </a:rPr>
              <a:t>/</a:t>
            </a:r>
            <a:r>
              <a:rPr lang="ko-KR" altLang="en-US" sz="2400" b="1" i="0" u="none" strike="noStrike" dirty="0">
                <a:solidFill>
                  <a:srgbClr val="292A32"/>
                </a:solidFill>
                <a:effectLst/>
                <a:latin typeface="Noto Sans KR"/>
              </a:rPr>
              <a:t>제작 코드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3F3D97-3851-0638-762E-92A64D1D69E9}"/>
              </a:ext>
            </a:extLst>
          </p:cNvPr>
          <p:cNvSpPr txBox="1"/>
          <p:nvPr/>
        </p:nvSpPr>
        <p:spPr>
          <a:xfrm>
            <a:off x="12877800" y="864870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i="0" u="none" strike="noStrike" dirty="0" err="1">
                <a:solidFill>
                  <a:srgbClr val="292A32"/>
                </a:solidFill>
                <a:effectLst/>
                <a:latin typeface="Noto Sans KR"/>
              </a:rPr>
              <a:t>별점</a:t>
            </a:r>
            <a:r>
              <a:rPr lang="ko-KR" altLang="en-US" sz="2400" b="1" i="0" u="none" strike="noStrike" dirty="0">
                <a:solidFill>
                  <a:srgbClr val="292A32"/>
                </a:solidFill>
                <a:effectLst/>
                <a:latin typeface="Noto Sans KR"/>
              </a:rPr>
              <a:t> 그래프 코드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B47297-33DF-A43B-7560-B3642BB373F8}"/>
              </a:ext>
            </a:extLst>
          </p:cNvPr>
          <p:cNvSpPr txBox="1"/>
          <p:nvPr/>
        </p:nvSpPr>
        <p:spPr>
          <a:xfrm>
            <a:off x="13778654" y="9563100"/>
            <a:ext cx="3837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1" i="0" u="none" strike="noStrike" dirty="0">
                <a:solidFill>
                  <a:srgbClr val="292A32"/>
                </a:solidFill>
                <a:effectLst/>
                <a:latin typeface="Noto Sans KR"/>
              </a:rPr>
              <a:t>자세한 코드 리뷰는 블로그에 있습니다</a:t>
            </a:r>
            <a:r>
              <a:rPr lang="en-US" altLang="ko-KR" sz="1600" b="1" i="0" u="none" strike="noStrike" dirty="0">
                <a:solidFill>
                  <a:srgbClr val="292A32"/>
                </a:solidFill>
                <a:effectLst/>
                <a:latin typeface="Noto Sans KR"/>
              </a:rPr>
              <a:t>.</a:t>
            </a:r>
            <a:endParaRPr lang="ko-KR" altLang="en-US" sz="1600" b="1" i="0" u="none" strike="noStrike" dirty="0">
              <a:solidFill>
                <a:srgbClr val="292A32"/>
              </a:solidFill>
              <a:effectLst/>
              <a:latin typeface="Noto Sans KR"/>
            </a:endParaRPr>
          </a:p>
        </p:txBody>
      </p:sp>
      <p:grpSp>
        <p:nvGrpSpPr>
          <p:cNvPr id="24" name="그룹 1005">
            <a:extLst>
              <a:ext uri="{FF2B5EF4-FFF2-40B4-BE49-F238E27FC236}">
                <a16:creationId xmlns:a16="http://schemas.microsoft.com/office/drawing/2014/main" id="{9332BADC-4DF8-51B1-09DB-4BC2D118A0E2}"/>
              </a:ext>
            </a:extLst>
          </p:cNvPr>
          <p:cNvGrpSpPr/>
          <p:nvPr/>
        </p:nvGrpSpPr>
        <p:grpSpPr>
          <a:xfrm>
            <a:off x="5562600" y="-342900"/>
            <a:ext cx="5550019" cy="4944034"/>
            <a:chOff x="3489384" y="1195036"/>
            <a:chExt cx="6693019" cy="5810775"/>
          </a:xfrm>
        </p:grpSpPr>
        <p:pic>
          <p:nvPicPr>
            <p:cNvPr id="26" name="Object 16">
              <a:extLst>
                <a:ext uri="{FF2B5EF4-FFF2-40B4-BE49-F238E27FC236}">
                  <a16:creationId xmlns:a16="http://schemas.microsoft.com/office/drawing/2014/main" id="{6613F7E2-992F-D352-5F5E-40A7B6ACF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89384" y="1195036"/>
              <a:ext cx="6693019" cy="5810775"/>
            </a:xfrm>
            <a:prstGeom prst="rect">
              <a:avLst/>
            </a:prstGeom>
          </p:spPr>
        </p:pic>
      </p:grpSp>
      <p:sp>
        <p:nvSpPr>
          <p:cNvPr id="31" name="텍스트 상자 1">
            <a:extLst>
              <a:ext uri="{FF2B5EF4-FFF2-40B4-BE49-F238E27FC236}">
                <a16:creationId xmlns:a16="http://schemas.microsoft.com/office/drawing/2014/main" id="{D6E9E9E9-54CC-058B-8A31-BB11D0BF20AF}"/>
              </a:ext>
            </a:extLst>
          </p:cNvPr>
          <p:cNvSpPr txBox="1">
            <a:spLocks/>
          </p:cNvSpPr>
          <p:nvPr/>
        </p:nvSpPr>
        <p:spPr>
          <a:xfrm>
            <a:off x="7010400" y="1450338"/>
            <a:ext cx="3310360" cy="120161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b="1" dirty="0">
                <a:latin typeface="나눔고딕" charset="0"/>
                <a:ea typeface="나눔고딕" charset="0"/>
              </a:rPr>
              <a:t>콘텐츠 상세  내용과</a:t>
            </a:r>
            <a:r>
              <a:rPr lang="en-US" altLang="ko-KR" sz="2400" b="1" dirty="0">
                <a:latin typeface="나눔고딕" charset="0"/>
                <a:ea typeface="나눔고딕" charset="0"/>
              </a:rPr>
              <a:t> </a:t>
            </a:r>
            <a:r>
              <a:rPr lang="ko-KR" altLang="en-US" sz="2400" b="1" dirty="0" err="1">
                <a:latin typeface="나눔고딕" charset="0"/>
                <a:ea typeface="나눔고딕" charset="0"/>
              </a:rPr>
              <a:t>별점</a:t>
            </a:r>
            <a:r>
              <a:rPr lang="ko-KR" altLang="en-US" sz="2400" b="1" dirty="0">
                <a:latin typeface="나눔고딕" charset="0"/>
                <a:ea typeface="나눔고딕" charset="0"/>
              </a:rPr>
              <a:t> 그래프</a:t>
            </a:r>
            <a:r>
              <a:rPr lang="en-US" altLang="ko-KR" sz="2400" b="1" dirty="0">
                <a:latin typeface="나눔고딕" charset="0"/>
                <a:ea typeface="나눔고딕" charset="0"/>
              </a:rPr>
              <a:t>, </a:t>
            </a:r>
            <a:r>
              <a:rPr lang="ko-KR" altLang="en-US" sz="2400" b="1" dirty="0">
                <a:latin typeface="나눔고딕" charset="0"/>
                <a:ea typeface="나눔고딕" charset="0"/>
              </a:rPr>
              <a:t>유사한 콘텐츠 등 多 기능</a:t>
            </a:r>
          </a:p>
        </p:txBody>
      </p:sp>
    </p:spTree>
    <p:extLst>
      <p:ext uri="{BB962C8B-B14F-4D97-AF65-F5344CB8AC3E}">
        <p14:creationId xmlns:p14="http://schemas.microsoft.com/office/powerpoint/2010/main" val="301600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34994" y="8766430"/>
            <a:ext cx="4565374" cy="7697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13987" y="853189"/>
            <a:ext cx="13098550" cy="21429"/>
            <a:chOff x="4513987" y="853189"/>
            <a:chExt cx="13098550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3987" y="853189"/>
              <a:ext cx="13098550" cy="21429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E45A82A-79AC-74C7-FDB4-83B459929F31}"/>
              </a:ext>
            </a:extLst>
          </p:cNvPr>
          <p:cNvGrpSpPr/>
          <p:nvPr/>
        </p:nvGrpSpPr>
        <p:grpSpPr>
          <a:xfrm>
            <a:off x="6387667" y="-1990317"/>
            <a:ext cx="12675465" cy="14267633"/>
            <a:chOff x="7436280" y="-1895302"/>
            <a:chExt cx="12675465" cy="1375246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6280" y="-1895302"/>
              <a:ext cx="12675465" cy="1375246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3D25285-6A90-D1B0-C814-46BA4BE34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20734" y="1580011"/>
              <a:ext cx="6038850" cy="6763889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CE49FB9-A62B-B4D1-1330-8E0420597196}"/>
              </a:ext>
            </a:extLst>
          </p:cNvPr>
          <p:cNvGrpSpPr/>
          <p:nvPr/>
        </p:nvGrpSpPr>
        <p:grpSpPr>
          <a:xfrm>
            <a:off x="-1788173" y="-1499422"/>
            <a:ext cx="14478000" cy="13246469"/>
            <a:chOff x="-1140489" y="-1485862"/>
            <a:chExt cx="14632983" cy="134873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140489" y="-1485862"/>
              <a:ext cx="14632983" cy="1348736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4BC92DC-9951-2BB7-0AED-15AD33940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68283" y="1794903"/>
              <a:ext cx="6956717" cy="7258050"/>
            </a:xfrm>
            <a:prstGeom prst="rect">
              <a:avLst/>
            </a:prstGeom>
          </p:spPr>
        </p:pic>
      </p:grpSp>
      <p:grpSp>
        <p:nvGrpSpPr>
          <p:cNvPr id="3" name="그룹 1005">
            <a:extLst>
              <a:ext uri="{FF2B5EF4-FFF2-40B4-BE49-F238E27FC236}">
                <a16:creationId xmlns:a16="http://schemas.microsoft.com/office/drawing/2014/main" id="{14DB1C14-570E-3C6F-0F0C-B462D2B967FD}"/>
              </a:ext>
            </a:extLst>
          </p:cNvPr>
          <p:cNvGrpSpPr/>
          <p:nvPr/>
        </p:nvGrpSpPr>
        <p:grpSpPr>
          <a:xfrm>
            <a:off x="13513113" y="-38100"/>
            <a:ext cx="5550019" cy="4944034"/>
            <a:chOff x="3489384" y="1195036"/>
            <a:chExt cx="6693019" cy="5810775"/>
          </a:xfrm>
        </p:grpSpPr>
        <p:pic>
          <p:nvPicPr>
            <p:cNvPr id="5" name="Object 16">
              <a:extLst>
                <a:ext uri="{FF2B5EF4-FFF2-40B4-BE49-F238E27FC236}">
                  <a16:creationId xmlns:a16="http://schemas.microsoft.com/office/drawing/2014/main" id="{CA97CAF1-AA03-C1AF-CB31-F62D9A5B5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89384" y="1195036"/>
              <a:ext cx="6693019" cy="5810775"/>
            </a:xfrm>
            <a:prstGeom prst="rect">
              <a:avLst/>
            </a:prstGeom>
          </p:spPr>
        </p:pic>
      </p:grpSp>
      <p:sp>
        <p:nvSpPr>
          <p:cNvPr id="9" name="텍스트 상자 1">
            <a:extLst>
              <a:ext uri="{FF2B5EF4-FFF2-40B4-BE49-F238E27FC236}">
                <a16:creationId xmlns:a16="http://schemas.microsoft.com/office/drawing/2014/main" id="{1465BBDE-939E-AAE1-62C5-93DF07F3ABCD}"/>
              </a:ext>
            </a:extLst>
          </p:cNvPr>
          <p:cNvSpPr txBox="1">
            <a:spLocks/>
          </p:cNvSpPr>
          <p:nvPr/>
        </p:nvSpPr>
        <p:spPr>
          <a:xfrm>
            <a:off x="14977640" y="2057996"/>
            <a:ext cx="3310360" cy="83227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b="1" dirty="0">
                <a:latin typeface="나눔고딕" charset="0"/>
                <a:ea typeface="나눔고딕" charset="0"/>
              </a:rPr>
              <a:t>평가를 통한 사용자의 취향분석 결과 제공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07A91-8288-F72F-4F18-3011B10EE214}"/>
              </a:ext>
            </a:extLst>
          </p:cNvPr>
          <p:cNvSpPr txBox="1"/>
          <p:nvPr/>
        </p:nvSpPr>
        <p:spPr>
          <a:xfrm>
            <a:off x="381000" y="453813"/>
            <a:ext cx="70891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취향분석 </a:t>
            </a:r>
            <a:r>
              <a:rPr lang="ko-KR" altLang="en-US" sz="420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페이지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7B6BED-A7FC-F9EA-DBAC-64BB1F6FC210}"/>
              </a:ext>
            </a:extLst>
          </p:cNvPr>
          <p:cNvSpPr txBox="1"/>
          <p:nvPr/>
        </p:nvSpPr>
        <p:spPr>
          <a:xfrm>
            <a:off x="13778654" y="9563100"/>
            <a:ext cx="3837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1" i="0" u="none" strike="noStrike" dirty="0">
                <a:solidFill>
                  <a:srgbClr val="292A32"/>
                </a:solidFill>
                <a:effectLst/>
                <a:latin typeface="Noto Sans KR"/>
              </a:rPr>
              <a:t>자세한 코드 리뷰는 블로그에 있습니다</a:t>
            </a:r>
            <a:r>
              <a:rPr lang="en-US" altLang="ko-KR" sz="1600" b="1" i="0" u="none" strike="noStrike" dirty="0">
                <a:solidFill>
                  <a:srgbClr val="292A32"/>
                </a:solidFill>
                <a:effectLst/>
                <a:latin typeface="Noto Sans KR"/>
              </a:rPr>
              <a:t>.</a:t>
            </a:r>
            <a:endParaRPr lang="ko-KR" altLang="en-US" sz="1600" b="1" i="0" u="none" strike="noStrike" dirty="0">
              <a:solidFill>
                <a:srgbClr val="292A32"/>
              </a:solidFill>
              <a:effectLst/>
              <a:latin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1F6772E-C734-C210-84CF-2CE439786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606" y="2057996"/>
            <a:ext cx="11358563" cy="54070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4993" y="853189"/>
            <a:ext cx="11677543" cy="45719"/>
            <a:chOff x="4513987" y="853189"/>
            <a:chExt cx="13098550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3987" y="853189"/>
              <a:ext cx="13098550" cy="21429"/>
            </a:xfrm>
            <a:prstGeom prst="rect">
              <a:avLst/>
            </a:prstGeom>
          </p:spPr>
        </p:pic>
      </p:grpSp>
      <p:grpSp>
        <p:nvGrpSpPr>
          <p:cNvPr id="3" name="그룹 1005">
            <a:extLst>
              <a:ext uri="{FF2B5EF4-FFF2-40B4-BE49-F238E27FC236}">
                <a16:creationId xmlns:a16="http://schemas.microsoft.com/office/drawing/2014/main" id="{14DB1C14-570E-3C6F-0F0C-B462D2B967FD}"/>
              </a:ext>
            </a:extLst>
          </p:cNvPr>
          <p:cNvGrpSpPr/>
          <p:nvPr/>
        </p:nvGrpSpPr>
        <p:grpSpPr>
          <a:xfrm>
            <a:off x="12757031" y="-184708"/>
            <a:ext cx="5550019" cy="4944034"/>
            <a:chOff x="3489384" y="1195036"/>
            <a:chExt cx="6693019" cy="5810775"/>
          </a:xfrm>
        </p:grpSpPr>
        <p:pic>
          <p:nvPicPr>
            <p:cNvPr id="5" name="Object 16">
              <a:extLst>
                <a:ext uri="{FF2B5EF4-FFF2-40B4-BE49-F238E27FC236}">
                  <a16:creationId xmlns:a16="http://schemas.microsoft.com/office/drawing/2014/main" id="{CA97CAF1-AA03-C1AF-CB31-F62D9A5B5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89384" y="1195036"/>
              <a:ext cx="6693019" cy="5810775"/>
            </a:xfrm>
            <a:prstGeom prst="rect">
              <a:avLst/>
            </a:prstGeom>
          </p:spPr>
        </p:pic>
      </p:grpSp>
      <p:sp>
        <p:nvSpPr>
          <p:cNvPr id="9" name="텍스트 상자 1">
            <a:extLst>
              <a:ext uri="{FF2B5EF4-FFF2-40B4-BE49-F238E27FC236}">
                <a16:creationId xmlns:a16="http://schemas.microsoft.com/office/drawing/2014/main" id="{1465BBDE-939E-AAE1-62C5-93DF07F3ABCD}"/>
              </a:ext>
            </a:extLst>
          </p:cNvPr>
          <p:cNvSpPr txBox="1">
            <a:spLocks/>
          </p:cNvSpPr>
          <p:nvPr/>
        </p:nvSpPr>
        <p:spPr>
          <a:xfrm>
            <a:off x="13978307" y="1686448"/>
            <a:ext cx="3570306" cy="120161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b="1" dirty="0">
                <a:latin typeface="나눔고딕" charset="0"/>
                <a:ea typeface="나눔고딕" charset="0"/>
              </a:rPr>
              <a:t>갤러리 페이지를 추가하여 모든 이미지를 한번에 볼 수 있는 가시성 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07A91-8288-F72F-4F18-3011B10EE214}"/>
              </a:ext>
            </a:extLst>
          </p:cNvPr>
          <p:cNvSpPr txBox="1"/>
          <p:nvPr/>
        </p:nvSpPr>
        <p:spPr>
          <a:xfrm>
            <a:off x="381000" y="453813"/>
            <a:ext cx="70891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보완</a:t>
            </a:r>
            <a:r>
              <a:rPr lang="en-US" altLang="ko-KR" sz="420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420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갤러리 모아보기</a:t>
            </a:r>
            <a:r>
              <a:rPr lang="en-US" altLang="ko-KR" sz="420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20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7B6BED-A7FC-F9EA-DBAC-64BB1F6FC210}"/>
              </a:ext>
            </a:extLst>
          </p:cNvPr>
          <p:cNvSpPr txBox="1"/>
          <p:nvPr/>
        </p:nvSpPr>
        <p:spPr>
          <a:xfrm>
            <a:off x="13778654" y="9563100"/>
            <a:ext cx="3837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1" i="0" u="none" strike="noStrike" dirty="0">
                <a:solidFill>
                  <a:srgbClr val="292A32"/>
                </a:solidFill>
                <a:effectLst/>
                <a:latin typeface="Noto Sans KR"/>
              </a:rPr>
              <a:t>자세한 코드 리뷰는 블로그에 있습니다</a:t>
            </a:r>
            <a:r>
              <a:rPr lang="en-US" altLang="ko-KR" sz="1600" b="1" i="0" u="none" strike="noStrike" dirty="0">
                <a:solidFill>
                  <a:srgbClr val="292A32"/>
                </a:solidFill>
                <a:effectLst/>
                <a:latin typeface="Noto Sans KR"/>
              </a:rPr>
              <a:t>.</a:t>
            </a:r>
            <a:endParaRPr lang="ko-KR" altLang="en-US" sz="1600" b="1" i="0" u="none" strike="noStrike" dirty="0">
              <a:solidFill>
                <a:srgbClr val="292A32"/>
              </a:solidFill>
              <a:effectLst/>
              <a:latin typeface="Noto Sans KR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388BE35-4486-4A68-73BC-B4B2428BA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128" y="1720055"/>
            <a:ext cx="3677163" cy="1905266"/>
          </a:xfrm>
          <a:prstGeom prst="rect">
            <a:avLst/>
          </a:prstGeom>
        </p:spPr>
      </p:pic>
      <p:sp>
        <p:nvSpPr>
          <p:cNvPr id="23" name="삼각형">
            <a:extLst>
              <a:ext uri="{FF2B5EF4-FFF2-40B4-BE49-F238E27FC236}">
                <a16:creationId xmlns:a16="http://schemas.microsoft.com/office/drawing/2014/main" id="{1CAD17FD-2CDC-EF01-8203-3ED6AA90D2A8}"/>
              </a:ext>
            </a:extLst>
          </p:cNvPr>
          <p:cNvSpPr/>
          <p:nvPr/>
        </p:nvSpPr>
        <p:spPr>
          <a:xfrm rot="5400000" flipH="1">
            <a:off x="5168621" y="2870479"/>
            <a:ext cx="254001" cy="228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9315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300"/>
              </a:spcBef>
            </a:pPr>
            <a:endParaRPr dirty="0"/>
          </a:p>
        </p:txBody>
      </p:sp>
      <p:sp>
        <p:nvSpPr>
          <p:cNvPr id="24" name="더보기 또는 모아보기 등의 버튼이 없어서 스크롤로만 모든 이미지 확인 가능">
            <a:extLst>
              <a:ext uri="{FF2B5EF4-FFF2-40B4-BE49-F238E27FC236}">
                <a16:creationId xmlns:a16="http://schemas.microsoft.com/office/drawing/2014/main" id="{525867D7-016C-C68C-367D-ABAB6F51701F}"/>
              </a:ext>
            </a:extLst>
          </p:cNvPr>
          <p:cNvSpPr/>
          <p:nvPr/>
        </p:nvSpPr>
        <p:spPr>
          <a:xfrm>
            <a:off x="969168" y="5676900"/>
            <a:ext cx="4060032" cy="810469"/>
          </a:xfrm>
          <a:prstGeom prst="rect">
            <a:avLst/>
          </a:prstGeom>
          <a:solidFill>
            <a:srgbClr val="FFFFFF">
              <a:alpha val="87344"/>
            </a:srgb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marL="88900" marR="88900" algn="ctr">
              <a:spcBef>
                <a:spcPts val="300"/>
              </a:spcBef>
              <a:defRPr sz="1700"/>
            </a:lvl1pPr>
          </a:lstStyle>
          <a:p>
            <a:r>
              <a:rPr b="1" dirty="0" err="1">
                <a:latin typeface="나눔고딕" pitchFamily="2" charset="-127"/>
                <a:ea typeface="나눔고딕" pitchFamily="2" charset="-127"/>
              </a:rPr>
              <a:t>더보기</a:t>
            </a:r>
            <a:r>
              <a:rPr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b="1" dirty="0" err="1">
                <a:latin typeface="나눔고딕" pitchFamily="2" charset="-127"/>
                <a:ea typeface="나눔고딕" pitchFamily="2" charset="-127"/>
              </a:rPr>
              <a:t>또는</a:t>
            </a:r>
            <a:r>
              <a:rPr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b="1" dirty="0" err="1">
                <a:latin typeface="나눔고딕" pitchFamily="2" charset="-127"/>
                <a:ea typeface="나눔고딕" pitchFamily="2" charset="-127"/>
              </a:rPr>
              <a:t>모아보기</a:t>
            </a:r>
            <a:r>
              <a:rPr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b="1" dirty="0" err="1">
                <a:latin typeface="나눔고딕" pitchFamily="2" charset="-127"/>
                <a:ea typeface="나눔고딕" pitchFamily="2" charset="-127"/>
              </a:rPr>
              <a:t>등의</a:t>
            </a:r>
            <a:r>
              <a:rPr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b="1" dirty="0" err="1">
                <a:latin typeface="나눔고딕" pitchFamily="2" charset="-127"/>
                <a:ea typeface="나눔고딕" pitchFamily="2" charset="-127"/>
              </a:rPr>
              <a:t>버튼이</a:t>
            </a:r>
            <a:r>
              <a:rPr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b="1" dirty="0" err="1">
                <a:latin typeface="나눔고딕" pitchFamily="2" charset="-127"/>
                <a:ea typeface="나눔고딕" pitchFamily="2" charset="-127"/>
              </a:rPr>
              <a:t>없어서</a:t>
            </a:r>
            <a:r>
              <a:rPr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b="1" dirty="0" err="1">
                <a:latin typeface="나눔고딕" pitchFamily="2" charset="-127"/>
                <a:ea typeface="나눔고딕" pitchFamily="2" charset="-127"/>
              </a:rPr>
              <a:t>스크롤로만</a:t>
            </a:r>
            <a:r>
              <a:rPr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b="1" dirty="0" err="1">
                <a:latin typeface="나눔고딕" pitchFamily="2" charset="-127"/>
                <a:ea typeface="나눔고딕" pitchFamily="2" charset="-127"/>
              </a:rPr>
              <a:t>모든</a:t>
            </a:r>
            <a:r>
              <a:rPr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b="1" dirty="0" err="1">
                <a:latin typeface="나눔고딕" pitchFamily="2" charset="-127"/>
                <a:ea typeface="나눔고딕" pitchFamily="2" charset="-127"/>
              </a:rPr>
              <a:t>이미지</a:t>
            </a:r>
            <a:r>
              <a:rPr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b="1" dirty="0" err="1">
                <a:latin typeface="나눔고딕" pitchFamily="2" charset="-127"/>
                <a:ea typeface="나눔고딕" pitchFamily="2" charset="-127"/>
              </a:rPr>
              <a:t>확인</a:t>
            </a:r>
            <a:r>
              <a:rPr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b="1" dirty="0" err="1">
                <a:latin typeface="나눔고딕" pitchFamily="2" charset="-127"/>
                <a:ea typeface="나눔고딕" pitchFamily="2" charset="-127"/>
              </a:rPr>
              <a:t>가능</a:t>
            </a:r>
            <a:endParaRPr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5" name="모아보기 버튼을 추가하여 클릭 시 갤러리 페이지로 이동">
            <a:extLst>
              <a:ext uri="{FF2B5EF4-FFF2-40B4-BE49-F238E27FC236}">
                <a16:creationId xmlns:a16="http://schemas.microsoft.com/office/drawing/2014/main" id="{170D57E3-B9CD-3735-2307-12FCF1D36E73}"/>
              </a:ext>
            </a:extLst>
          </p:cNvPr>
          <p:cNvSpPr/>
          <p:nvPr/>
        </p:nvSpPr>
        <p:spPr>
          <a:xfrm>
            <a:off x="952094" y="7251526"/>
            <a:ext cx="4060032" cy="810469"/>
          </a:xfrm>
          <a:prstGeom prst="rect">
            <a:avLst/>
          </a:prstGeom>
          <a:solidFill>
            <a:srgbClr val="FFFFFF">
              <a:alpha val="87344"/>
            </a:srgbClr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marL="88900" marR="88900" algn="ctr">
              <a:spcBef>
                <a:spcPts val="300"/>
              </a:spcBef>
              <a:defRPr sz="1700"/>
            </a:lvl1pPr>
          </a:lstStyle>
          <a:p>
            <a:r>
              <a:rPr b="1" dirty="0" err="1">
                <a:latin typeface="나눔고딕" pitchFamily="2" charset="-127"/>
                <a:ea typeface="나눔고딕" pitchFamily="2" charset="-127"/>
              </a:rPr>
              <a:t>모아보기</a:t>
            </a:r>
            <a:r>
              <a:rPr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b="1" dirty="0" err="1">
                <a:latin typeface="나눔고딕" pitchFamily="2" charset="-127"/>
                <a:ea typeface="나눔고딕" pitchFamily="2" charset="-127"/>
              </a:rPr>
              <a:t>버튼을</a:t>
            </a:r>
            <a:r>
              <a:rPr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b="1" dirty="0" err="1">
                <a:latin typeface="나눔고딕" pitchFamily="2" charset="-127"/>
                <a:ea typeface="나눔고딕" pitchFamily="2" charset="-127"/>
              </a:rPr>
              <a:t>추가하여</a:t>
            </a:r>
            <a:r>
              <a:rPr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b="1" dirty="0" err="1">
                <a:latin typeface="나눔고딕" pitchFamily="2" charset="-127"/>
                <a:ea typeface="나눔고딕" pitchFamily="2" charset="-127"/>
              </a:rPr>
              <a:t>클릭</a:t>
            </a:r>
            <a:r>
              <a:rPr b="1" dirty="0">
                <a:latin typeface="나눔고딕" pitchFamily="2" charset="-127"/>
                <a:ea typeface="나눔고딕" pitchFamily="2" charset="-127"/>
              </a:rPr>
              <a:t> 시 </a:t>
            </a:r>
            <a:r>
              <a:rPr b="1" dirty="0" err="1">
                <a:latin typeface="나눔고딕" pitchFamily="2" charset="-127"/>
                <a:ea typeface="나눔고딕" pitchFamily="2" charset="-127"/>
              </a:rPr>
              <a:t>갤러리</a:t>
            </a:r>
            <a:r>
              <a:rPr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b="1" dirty="0" err="1">
                <a:latin typeface="나눔고딕" pitchFamily="2" charset="-127"/>
                <a:ea typeface="나눔고딕" pitchFamily="2" charset="-127"/>
              </a:rPr>
              <a:t>페이지로</a:t>
            </a:r>
            <a:r>
              <a:rPr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b="1" dirty="0" err="1">
                <a:latin typeface="나눔고딕" pitchFamily="2" charset="-127"/>
                <a:ea typeface="나눔고딕" pitchFamily="2" charset="-127"/>
              </a:rPr>
              <a:t>이동</a:t>
            </a:r>
            <a:endParaRPr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삼각형">
            <a:extLst>
              <a:ext uri="{FF2B5EF4-FFF2-40B4-BE49-F238E27FC236}">
                <a16:creationId xmlns:a16="http://schemas.microsoft.com/office/drawing/2014/main" id="{4A6DA47A-66D2-35FB-F250-53A08B39BF70}"/>
              </a:ext>
            </a:extLst>
          </p:cNvPr>
          <p:cNvSpPr/>
          <p:nvPr/>
        </p:nvSpPr>
        <p:spPr>
          <a:xfrm rot="10800000" flipH="1">
            <a:off x="2863647" y="6755426"/>
            <a:ext cx="254001" cy="228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miter lim="400000"/>
          </a:ln>
        </p:spPr>
        <p:txBody>
          <a:bodyPr lIns="45719" rIns="45719" anchor="ctr"/>
          <a:lstStyle/>
          <a:p>
            <a:pPr>
              <a:spcBef>
                <a:spcPts val="300"/>
              </a:spcBef>
            </a:pPr>
            <a:endParaRPr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EDCB77-4D01-9A44-472F-4739057472B3}"/>
              </a:ext>
            </a:extLst>
          </p:cNvPr>
          <p:cNvSpPr txBox="1"/>
          <p:nvPr/>
        </p:nvSpPr>
        <p:spPr>
          <a:xfrm>
            <a:off x="2096794" y="383152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원본 페이지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E6DE11-6FE7-4EBC-E3E9-46CCF66AE78E}"/>
              </a:ext>
            </a:extLst>
          </p:cNvPr>
          <p:cNvSpPr txBox="1"/>
          <p:nvPr/>
        </p:nvSpPr>
        <p:spPr>
          <a:xfrm>
            <a:off x="11842631" y="78983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보완 페이지</a:t>
            </a:r>
          </a:p>
        </p:txBody>
      </p:sp>
    </p:spTree>
    <p:extLst>
      <p:ext uri="{BB962C8B-B14F-4D97-AF65-F5344CB8AC3E}">
        <p14:creationId xmlns:p14="http://schemas.microsoft.com/office/powerpoint/2010/main" val="399693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89188" y="1744364"/>
            <a:ext cx="1998891" cy="494981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en-US" sz="2200" b="1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Portfolio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89187" y="4059989"/>
            <a:ext cx="375065" cy="57983"/>
            <a:chOff x="520082" y="2984844"/>
            <a:chExt cx="219374" cy="426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082" y="2984844"/>
              <a:ext cx="219374" cy="426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50912" y="7796341"/>
            <a:ext cx="11737088" cy="402767"/>
            <a:chOff x="3764133" y="4496556"/>
            <a:chExt cx="6994354" cy="2961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113256" y="1147433"/>
              <a:ext cx="296108" cy="699435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867417" y="6368138"/>
            <a:ext cx="5371568" cy="1975762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r>
              <a:rPr lang="ko-KR" altLang="en-US" sz="1700" dirty="0">
                <a:latin typeface="Caviar Dreams" pitchFamily="34" charset="0"/>
                <a:cs typeface="Caviar Dreams" pitchFamily="34" charset="0"/>
              </a:rPr>
              <a:t>가정 내 음식물 쓰레기 문제</a:t>
            </a:r>
            <a:r>
              <a:rPr lang="en-US" altLang="ko-KR" sz="1700" dirty="0">
                <a:latin typeface="Caviar Dreams" pitchFamily="34" charset="0"/>
                <a:cs typeface="Caviar Dreams" pitchFamily="34" charset="0"/>
              </a:rPr>
              <a:t>, </a:t>
            </a:r>
            <a:r>
              <a:rPr lang="ko-KR" altLang="en-US" sz="1700" dirty="0">
                <a:latin typeface="Caviar Dreams" pitchFamily="34" charset="0"/>
                <a:cs typeface="Caviar Dreams" pitchFamily="34" charset="0"/>
              </a:rPr>
              <a:t>또는 냉장고 내부에 어떤 식재료가 있는지</a:t>
            </a:r>
            <a:r>
              <a:rPr lang="en-US" altLang="ko-KR" sz="1700" dirty="0">
                <a:latin typeface="Caviar Dreams" pitchFamily="34" charset="0"/>
                <a:cs typeface="Caviar Dreams" pitchFamily="34" charset="0"/>
              </a:rPr>
              <a:t> </a:t>
            </a:r>
            <a:r>
              <a:rPr lang="ko-KR" altLang="en-US" sz="1700" dirty="0">
                <a:latin typeface="Caviar Dreams" pitchFamily="34" charset="0"/>
                <a:cs typeface="Caviar Dreams" pitchFamily="34" charset="0"/>
              </a:rPr>
              <a:t>몰라 샀던 재료를 다시 사는 문제가 자주 발생한다</a:t>
            </a:r>
            <a:r>
              <a:rPr lang="en-US" altLang="ko-KR" sz="1700" dirty="0">
                <a:latin typeface="Caviar Dreams" pitchFamily="34" charset="0"/>
                <a:cs typeface="Caviar Dreams" pitchFamily="34" charset="0"/>
              </a:rPr>
              <a:t>. </a:t>
            </a:r>
            <a:r>
              <a:rPr lang="ko-KR" altLang="en-US" sz="1700" dirty="0">
                <a:latin typeface="Caviar Dreams" pitchFamily="34" charset="0"/>
                <a:cs typeface="Caviar Dreams" pitchFamily="34" charset="0"/>
              </a:rPr>
              <a:t>그렇기 때문에 사물인터넷과 추천 시스템을 결합한 식재료 관리 시스템을 졸업 작품으로 구현하게 되었다</a:t>
            </a:r>
            <a:r>
              <a:rPr lang="en-US" altLang="ko-KR" sz="1700" dirty="0">
                <a:latin typeface="Caviar Dreams" pitchFamily="34" charset="0"/>
                <a:cs typeface="Caviar Dreams" pitchFamily="34" charset="0"/>
              </a:rPr>
              <a:t>.</a:t>
            </a:r>
            <a:r>
              <a:rPr lang="ko-KR" altLang="en-US" sz="1700" dirty="0">
                <a:latin typeface="Caviar Dreams" pitchFamily="34" charset="0"/>
                <a:cs typeface="Caviar Dreams" pitchFamily="34" charset="0"/>
              </a:rPr>
              <a:t> 추천 방식은</a:t>
            </a:r>
            <a:r>
              <a:rPr lang="en-US" altLang="ko-KR" sz="1700" dirty="0">
                <a:latin typeface="Caviar Dreams" pitchFamily="34" charset="0"/>
                <a:cs typeface="Caviar Dreams" pitchFamily="34" charset="0"/>
              </a:rPr>
              <a:t> </a:t>
            </a:r>
            <a:r>
              <a:rPr lang="ko-KR" altLang="en-US" sz="1700" dirty="0">
                <a:latin typeface="Caviar Dreams" pitchFamily="34" charset="0"/>
                <a:cs typeface="Caviar Dreams" pitchFamily="34" charset="0"/>
              </a:rPr>
              <a:t>컨텐츠</a:t>
            </a:r>
            <a:r>
              <a:rPr lang="en-US" altLang="ko-KR" sz="1700" dirty="0">
                <a:latin typeface="Caviar Dreams" pitchFamily="34" charset="0"/>
                <a:cs typeface="Caviar Dreams" pitchFamily="34" charset="0"/>
              </a:rPr>
              <a:t>, </a:t>
            </a:r>
            <a:r>
              <a:rPr lang="ko-KR" altLang="en-US" sz="1700" dirty="0">
                <a:latin typeface="Caviar Dreams" pitchFamily="34" charset="0"/>
                <a:cs typeface="Caviar Dreams" pitchFamily="34" charset="0"/>
              </a:rPr>
              <a:t>협업 </a:t>
            </a:r>
            <a:r>
              <a:rPr lang="ko-KR" altLang="en-US" sz="1700" dirty="0" err="1">
                <a:latin typeface="Caviar Dreams" pitchFamily="34" charset="0"/>
                <a:cs typeface="Caviar Dreams" pitchFamily="34" charset="0"/>
              </a:rPr>
              <a:t>필터링</a:t>
            </a:r>
            <a:r>
              <a:rPr lang="ko-KR" altLang="en-US" sz="1700" dirty="0">
                <a:latin typeface="Caviar Dreams" pitchFamily="34" charset="0"/>
                <a:cs typeface="Caviar Dreams" pitchFamily="34" charset="0"/>
              </a:rPr>
              <a:t> 기반 추천 시스템 이다</a:t>
            </a:r>
            <a:r>
              <a:rPr lang="en-US" altLang="ko-KR" sz="1700" dirty="0">
                <a:latin typeface="Caviar Dreams" pitchFamily="34" charset="0"/>
                <a:cs typeface="Caviar Dreams" pitchFamily="34" charset="0"/>
              </a:rPr>
              <a:t>.</a:t>
            </a:r>
            <a:r>
              <a:rPr lang="ko-KR" altLang="en-US" sz="1700" dirty="0">
                <a:latin typeface="Caviar Dreams" pitchFamily="34" charset="0"/>
                <a:cs typeface="Caviar Dreams" pitchFamily="34" charset="0"/>
              </a:rPr>
              <a:t> 식재료 관리와 레시피 추천 기능이 주된 기능이다</a:t>
            </a:r>
            <a:r>
              <a:rPr lang="en-US" altLang="ko-KR" sz="1700" dirty="0">
                <a:latin typeface="Caviar Dreams" pitchFamily="34" charset="0"/>
                <a:cs typeface="Caviar Dreams" pitchFamily="34" charset="0"/>
              </a:rPr>
              <a:t>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889186" y="2397407"/>
            <a:ext cx="6730814" cy="1437153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ko-KR" altLang="en-US" sz="5600" b="1" kern="0" spc="156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추천시스템 </a:t>
            </a:r>
            <a:r>
              <a:rPr lang="en-US" sz="5600" b="1" kern="0" spc="156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Project </a:t>
            </a:r>
          </a:p>
          <a:p>
            <a:r>
              <a:rPr lang="en-US" sz="2800" b="1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2019.2-2019.12</a:t>
            </a:r>
            <a:endParaRPr lang="en-US" dirty="0"/>
          </a:p>
        </p:txBody>
      </p:sp>
      <p:pic>
        <p:nvPicPr>
          <p:cNvPr id="11" name="Picture 1" descr="C:\Users\user\AppData\Local\Microsoft\Windows\INetCache\IE\D1ZVE74K\iphone-160307_640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938" y="1003663"/>
            <a:ext cx="3421959" cy="668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216407240" descr="EMB000048f0513b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" r="1" b="-281"/>
          <a:stretch/>
        </p:blipFill>
        <p:spPr bwMode="auto">
          <a:xfrm>
            <a:off x="9614485" y="1895779"/>
            <a:ext cx="2800865" cy="490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" descr="C:\Users\user\AppData\Local\Microsoft\Windows\INetCache\IE\D1ZVE74K\iphone-160307_640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9875" y="1028700"/>
            <a:ext cx="3421959" cy="668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801" y="1944601"/>
            <a:ext cx="2798106" cy="485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19">
            <a:extLst>
              <a:ext uri="{FF2B5EF4-FFF2-40B4-BE49-F238E27FC236}">
                <a16:creationId xmlns:a16="http://schemas.microsoft.com/office/drawing/2014/main" id="{6B2254F2-01EE-EE90-B7D2-81F56BC7AEE8}"/>
              </a:ext>
            </a:extLst>
          </p:cNvPr>
          <p:cNvSpPr txBox="1"/>
          <p:nvPr/>
        </p:nvSpPr>
        <p:spPr>
          <a:xfrm>
            <a:off x="1076719" y="4426025"/>
            <a:ext cx="5533383" cy="406101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r>
              <a:rPr lang="ko-KR" altLang="en-US" sz="1700" dirty="0">
                <a:latin typeface="Caviar Dreams" pitchFamily="34" charset="0"/>
                <a:cs typeface="Caviar Dreams" pitchFamily="34" charset="0"/>
              </a:rPr>
              <a:t>역할 </a:t>
            </a:r>
            <a:r>
              <a:rPr lang="en-US" altLang="ko-KR" sz="1700" dirty="0">
                <a:latin typeface="Caviar Dreams" pitchFamily="34" charset="0"/>
                <a:cs typeface="Caviar Dreams" pitchFamily="34" charset="0"/>
              </a:rPr>
              <a:t>: </a:t>
            </a:r>
            <a:r>
              <a:rPr lang="ko-KR" altLang="en-US" sz="1700" dirty="0">
                <a:latin typeface="Caviar Dreams" pitchFamily="34" charset="0"/>
                <a:cs typeface="Caviar Dreams" pitchFamily="34" charset="0"/>
              </a:rPr>
              <a:t>추천알고리즘 </a:t>
            </a:r>
            <a:r>
              <a:rPr lang="en-US" altLang="ko-KR" sz="1700" dirty="0">
                <a:latin typeface="Caviar Dreams" pitchFamily="34" charset="0"/>
                <a:cs typeface="Caviar Dreams" pitchFamily="34" charset="0"/>
              </a:rPr>
              <a:t>3</a:t>
            </a:r>
            <a:r>
              <a:rPr lang="ko-KR" altLang="en-US" sz="1700" dirty="0">
                <a:latin typeface="Caviar Dreams" pitchFamily="34" charset="0"/>
                <a:cs typeface="Caviar Dreams" pitchFamily="34" charset="0"/>
              </a:rPr>
              <a:t>가지</a:t>
            </a:r>
            <a:r>
              <a:rPr lang="en-US" altLang="ko-KR" sz="1700" dirty="0">
                <a:latin typeface="Caviar Dreams" pitchFamily="34" charset="0"/>
                <a:cs typeface="Caviar Dreams" pitchFamily="34" charset="0"/>
              </a:rPr>
              <a:t>, </a:t>
            </a:r>
            <a:r>
              <a:rPr lang="ko-KR" altLang="en-US" sz="1700" dirty="0">
                <a:latin typeface="Caviar Dreams" pitchFamily="34" charset="0"/>
                <a:cs typeface="Caviar Dreams" pitchFamily="34" charset="0"/>
              </a:rPr>
              <a:t>데이터수집</a:t>
            </a:r>
            <a:r>
              <a:rPr lang="en-US" altLang="ko-KR" sz="1700" dirty="0">
                <a:latin typeface="Caviar Dreams" pitchFamily="34" charset="0"/>
                <a:cs typeface="Caviar Dreams" pitchFamily="34" charset="0"/>
              </a:rPr>
              <a:t>(</a:t>
            </a:r>
            <a:r>
              <a:rPr lang="ko-KR" altLang="en-US" sz="1700" dirty="0" err="1">
                <a:latin typeface="Caviar Dreams" pitchFamily="34" charset="0"/>
                <a:cs typeface="Caviar Dreams" pitchFamily="34" charset="0"/>
              </a:rPr>
              <a:t>크롤링</a:t>
            </a:r>
            <a:r>
              <a:rPr lang="en-US" altLang="ko-KR" sz="1700" dirty="0">
                <a:latin typeface="Caviar Dreams" pitchFamily="34" charset="0"/>
                <a:cs typeface="Caviar Dreams" pitchFamily="34" charset="0"/>
              </a:rPr>
              <a:t>) 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90854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4391473" y="569999"/>
            <a:ext cx="13896530" cy="577059"/>
          </a:xfrm>
          <a:prstGeom prst="rect">
            <a:avLst/>
          </a:prstGeom>
          <a:solidFill>
            <a:srgbClr val="FDC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" y="570001"/>
            <a:ext cx="1367135" cy="577061"/>
          </a:xfrm>
          <a:prstGeom prst="rect">
            <a:avLst/>
          </a:prstGeom>
          <a:solidFill>
            <a:srgbClr val="FEB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79105" y="282962"/>
            <a:ext cx="3567185" cy="685070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3ECF6FA-02F5-4F1D-8AA3-ED46C85EB3FD}"/>
              </a:ext>
            </a:extLst>
          </p:cNvPr>
          <p:cNvSpPr/>
          <p:nvPr/>
        </p:nvSpPr>
        <p:spPr>
          <a:xfrm>
            <a:off x="1032244" y="121472"/>
            <a:ext cx="3660905" cy="846554"/>
          </a:xfrm>
          <a:prstGeom prst="rect">
            <a:avLst/>
          </a:prstGeom>
          <a:solidFill>
            <a:srgbClr val="FFD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연구 내용 및 결과</a:t>
            </a:r>
          </a:p>
        </p:txBody>
      </p:sp>
      <p:pic>
        <p:nvPicPr>
          <p:cNvPr id="29" name="Picture 1" descr="C:\Users\user\AppData\Local\Microsoft\Windows\INetCache\IE\D1ZVE74K\iphone-160307_64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2629" y="2592059"/>
            <a:ext cx="3421959" cy="668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3969" y="3546205"/>
            <a:ext cx="2794554" cy="4801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145791" y="9773972"/>
            <a:ext cx="17996418" cy="1539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30835" y="1337038"/>
            <a:ext cx="1022151" cy="822575"/>
            <a:chOff x="719403" y="1551228"/>
            <a:chExt cx="681434" cy="548383"/>
          </a:xfrm>
        </p:grpSpPr>
        <p:sp>
          <p:nvSpPr>
            <p:cNvPr id="13" name="화살표: 갈매기형 수장 28">
              <a:extLst>
                <a:ext uri="{FF2B5EF4-FFF2-40B4-BE49-F238E27FC236}">
                  <a16:creationId xmlns:a16="http://schemas.microsoft.com/office/drawing/2014/main" id="{1D429A14-2C4D-4E8D-A713-395D690B83B8}"/>
                </a:ext>
              </a:extLst>
            </p:cNvPr>
            <p:cNvSpPr/>
            <p:nvPr/>
          </p:nvSpPr>
          <p:spPr>
            <a:xfrm>
              <a:off x="1035077" y="1551228"/>
              <a:ext cx="365760" cy="54838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  <p:sp>
          <p:nvSpPr>
            <p:cNvPr id="14" name="화살표: 갈매기형 수장 29">
              <a:extLst>
                <a:ext uri="{FF2B5EF4-FFF2-40B4-BE49-F238E27FC236}">
                  <a16:creationId xmlns:a16="http://schemas.microsoft.com/office/drawing/2014/main" id="{1E774B94-8BAB-4911-944B-0FB8CB53A8D0}"/>
                </a:ext>
              </a:extLst>
            </p:cNvPr>
            <p:cNvSpPr/>
            <p:nvPr/>
          </p:nvSpPr>
          <p:spPr>
            <a:xfrm>
              <a:off x="719403" y="1551228"/>
              <a:ext cx="365760" cy="54838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C89F4D3-5EA2-4BE1-B6CA-E6061A0586EB}"/>
              </a:ext>
            </a:extLst>
          </p:cNvPr>
          <p:cNvSpPr txBox="1"/>
          <p:nvPr/>
        </p:nvSpPr>
        <p:spPr>
          <a:xfrm>
            <a:off x="1643396" y="1492682"/>
            <a:ext cx="14081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prstClr val="black"/>
                </a:solidFill>
              </a:rPr>
              <a:t>추천 시스템 </a:t>
            </a:r>
            <a:r>
              <a:rPr lang="en-US" altLang="ko-KR" sz="3600" b="1" dirty="0">
                <a:solidFill>
                  <a:schemeClr val="tx2"/>
                </a:solidFill>
              </a:rPr>
              <a:t>- </a:t>
            </a:r>
            <a:r>
              <a:rPr lang="ko-KR" altLang="en-US" sz="3600" b="1" dirty="0" err="1">
                <a:solidFill>
                  <a:schemeClr val="tx2"/>
                </a:solidFill>
              </a:rPr>
              <a:t>레시피</a:t>
            </a:r>
            <a:r>
              <a:rPr lang="ko-KR" altLang="en-US" sz="3600" b="1" dirty="0">
                <a:solidFill>
                  <a:schemeClr val="tx2"/>
                </a:solidFill>
              </a:rPr>
              <a:t> 추천 알고리즘 </a:t>
            </a:r>
            <a:r>
              <a:rPr lang="en-US" altLang="ko-KR" sz="3600" b="1" dirty="0">
                <a:solidFill>
                  <a:schemeClr val="tx2"/>
                </a:solidFill>
              </a:rPr>
              <a:t>User Based Collaborative Filtering</a:t>
            </a:r>
            <a:endParaRPr lang="ko-KR" altLang="en-US" sz="3600" b="1" dirty="0">
              <a:solidFill>
                <a:prstClr val="black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7BFDB2-4153-49EF-9442-F88A7C5B4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413" y="3435734"/>
            <a:ext cx="11922524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6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4391473" y="569999"/>
            <a:ext cx="13896530" cy="577059"/>
          </a:xfrm>
          <a:prstGeom prst="rect">
            <a:avLst/>
          </a:prstGeom>
          <a:solidFill>
            <a:srgbClr val="FDC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EC8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" y="570001"/>
            <a:ext cx="1367135" cy="577061"/>
          </a:xfrm>
          <a:prstGeom prst="rect">
            <a:avLst/>
          </a:prstGeom>
          <a:solidFill>
            <a:srgbClr val="FEB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9105" y="282962"/>
            <a:ext cx="3567185" cy="685070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1" name="직각 삼각형 10"/>
          <p:cNvSpPr/>
          <p:nvPr/>
        </p:nvSpPr>
        <p:spPr>
          <a:xfrm rot="10800000">
            <a:off x="1079105" y="968027"/>
            <a:ext cx="288032" cy="179031"/>
          </a:xfrm>
          <a:prstGeom prst="rtTriangle">
            <a:avLst/>
          </a:prstGeom>
          <a:solidFill>
            <a:srgbClr val="FED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21" name="직각 삼각형 20"/>
          <p:cNvSpPr/>
          <p:nvPr/>
        </p:nvSpPr>
        <p:spPr>
          <a:xfrm rot="10800000" flipH="1">
            <a:off x="4439755" y="988451"/>
            <a:ext cx="158252" cy="158607"/>
          </a:xfrm>
          <a:prstGeom prst="rtTriangle">
            <a:avLst/>
          </a:prstGeom>
          <a:solidFill>
            <a:srgbClr val="FED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5791" y="9773972"/>
            <a:ext cx="17996418" cy="1539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5804" y="1266476"/>
            <a:ext cx="70891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설계 목표</a:t>
            </a:r>
          </a:p>
        </p:txBody>
      </p:sp>
      <p:sp>
        <p:nvSpPr>
          <p:cNvPr id="28" name="화살표: 갈매기형 수장 27">
            <a:extLst>
              <a:ext uri="{FF2B5EF4-FFF2-40B4-BE49-F238E27FC236}">
                <a16:creationId xmlns:a16="http://schemas.microsoft.com/office/drawing/2014/main" id="{AE473C06-1B3B-446D-AA2F-612119B1F3A7}"/>
              </a:ext>
            </a:extLst>
          </p:cNvPr>
          <p:cNvSpPr/>
          <p:nvPr/>
        </p:nvSpPr>
        <p:spPr>
          <a:xfrm>
            <a:off x="414884" y="1266476"/>
            <a:ext cx="548640" cy="8225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black"/>
              </a:solidFill>
            </a:endParaRPr>
          </a:p>
        </p:txBody>
      </p:sp>
      <p:sp>
        <p:nvSpPr>
          <p:cNvPr id="32" name="화살표: 갈매기형 수장 31">
            <a:extLst>
              <a:ext uri="{FF2B5EF4-FFF2-40B4-BE49-F238E27FC236}">
                <a16:creationId xmlns:a16="http://schemas.microsoft.com/office/drawing/2014/main" id="{A915DDCA-D4B1-44C3-83D2-20EE3DA4766C}"/>
              </a:ext>
            </a:extLst>
          </p:cNvPr>
          <p:cNvSpPr/>
          <p:nvPr/>
        </p:nvSpPr>
        <p:spPr>
          <a:xfrm>
            <a:off x="897339" y="1266476"/>
            <a:ext cx="548640" cy="8225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black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ECF6FA-02F5-4F1D-8AA3-ED46C85EB3FD}"/>
              </a:ext>
            </a:extLst>
          </p:cNvPr>
          <p:cNvSpPr/>
          <p:nvPr/>
        </p:nvSpPr>
        <p:spPr>
          <a:xfrm>
            <a:off x="1032244" y="121472"/>
            <a:ext cx="3660905" cy="846554"/>
          </a:xfrm>
          <a:prstGeom prst="rect">
            <a:avLst/>
          </a:prstGeom>
          <a:solidFill>
            <a:srgbClr val="FFD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기술스택</a:t>
            </a:r>
            <a:endParaRPr lang="ko-KR" altLang="en-US" sz="4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149" y="1502408"/>
            <a:ext cx="10027985" cy="7916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659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4391473" y="569999"/>
            <a:ext cx="13896530" cy="577059"/>
          </a:xfrm>
          <a:prstGeom prst="rect">
            <a:avLst/>
          </a:prstGeom>
          <a:solidFill>
            <a:srgbClr val="FDC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kumimoji="1" lang="ko-KR" altLang="en-US" sz="2700">
              <a:solidFill>
                <a:srgbClr val="FEC800"/>
              </a:solidFill>
              <a:latin typeface="Calibri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" y="570001"/>
            <a:ext cx="1367135" cy="577061"/>
          </a:xfrm>
          <a:prstGeom prst="rect">
            <a:avLst/>
          </a:prstGeom>
          <a:solidFill>
            <a:srgbClr val="FEB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kumimoji="1" lang="ko-KR" altLang="en-US" sz="2700">
              <a:solidFill>
                <a:prstClr val="white"/>
              </a:solidFill>
              <a:latin typeface="Calibri"/>
              <a:ea typeface="맑은 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9105" y="282962"/>
            <a:ext cx="3567185" cy="685070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kumimoji="1" lang="ko-KR" altLang="en-US" sz="2700">
              <a:solidFill>
                <a:prstClr val="white"/>
              </a:solidFill>
              <a:latin typeface="Calibri"/>
              <a:ea typeface="맑은 고딕"/>
            </a:endParaRPr>
          </a:p>
        </p:txBody>
      </p:sp>
      <p:sp>
        <p:nvSpPr>
          <p:cNvPr id="11" name="직각 삼각형 10"/>
          <p:cNvSpPr/>
          <p:nvPr/>
        </p:nvSpPr>
        <p:spPr>
          <a:xfrm rot="10800000">
            <a:off x="1079105" y="968027"/>
            <a:ext cx="288032" cy="179031"/>
          </a:xfrm>
          <a:prstGeom prst="rtTriangle">
            <a:avLst/>
          </a:prstGeom>
          <a:solidFill>
            <a:srgbClr val="FED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kumimoji="1" lang="ko-KR" altLang="en-US" sz="2700">
              <a:solidFill>
                <a:prstClr val="white"/>
              </a:solidFill>
              <a:latin typeface="Calibri"/>
              <a:ea typeface="맑은 고딕"/>
            </a:endParaRPr>
          </a:p>
        </p:txBody>
      </p:sp>
      <p:sp>
        <p:nvSpPr>
          <p:cNvPr id="21" name="직각 삼각형 20"/>
          <p:cNvSpPr/>
          <p:nvPr/>
        </p:nvSpPr>
        <p:spPr>
          <a:xfrm rot="10800000" flipH="1">
            <a:off x="4439755" y="988451"/>
            <a:ext cx="158252" cy="158607"/>
          </a:xfrm>
          <a:prstGeom prst="rtTriangle">
            <a:avLst/>
          </a:prstGeom>
          <a:solidFill>
            <a:srgbClr val="FED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kumimoji="1" lang="ko-KR" altLang="en-US" sz="2700">
              <a:solidFill>
                <a:prstClr val="white"/>
              </a:solidFill>
              <a:latin typeface="Calibri"/>
              <a:ea typeface="맑은 고딕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5791" y="9773972"/>
            <a:ext cx="17996418" cy="1539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kumimoji="1" lang="ko-KR" altLang="en-US" sz="2700">
              <a:solidFill>
                <a:prstClr val="white"/>
              </a:solidFill>
              <a:latin typeface="Calibri"/>
              <a:ea typeface="맑은 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5804" y="1266476"/>
            <a:ext cx="70891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kumimoji="1" lang="ko-KR" altLang="en-US" sz="420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전체적인 구상도</a:t>
            </a:r>
          </a:p>
        </p:txBody>
      </p:sp>
      <p:sp>
        <p:nvSpPr>
          <p:cNvPr id="28" name="화살표: 갈매기형 수장 27">
            <a:extLst>
              <a:ext uri="{FF2B5EF4-FFF2-40B4-BE49-F238E27FC236}">
                <a16:creationId xmlns:a16="http://schemas.microsoft.com/office/drawing/2014/main" id="{AE473C06-1B3B-446D-AA2F-612119B1F3A7}"/>
              </a:ext>
            </a:extLst>
          </p:cNvPr>
          <p:cNvSpPr/>
          <p:nvPr/>
        </p:nvSpPr>
        <p:spPr>
          <a:xfrm>
            <a:off x="414884" y="1266476"/>
            <a:ext cx="548640" cy="8225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kumimoji="1" lang="ko-KR" altLang="en-US" sz="270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sp>
        <p:nvSpPr>
          <p:cNvPr id="32" name="화살표: 갈매기형 수장 31">
            <a:extLst>
              <a:ext uri="{FF2B5EF4-FFF2-40B4-BE49-F238E27FC236}">
                <a16:creationId xmlns:a16="http://schemas.microsoft.com/office/drawing/2014/main" id="{A915DDCA-D4B1-44C3-83D2-20EE3DA4766C}"/>
              </a:ext>
            </a:extLst>
          </p:cNvPr>
          <p:cNvSpPr/>
          <p:nvPr/>
        </p:nvSpPr>
        <p:spPr>
          <a:xfrm>
            <a:off x="897339" y="1266476"/>
            <a:ext cx="548640" cy="822575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kumimoji="1" lang="ko-KR" altLang="en-US" sz="270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ECF6FA-02F5-4F1D-8AA3-ED46C85EB3FD}"/>
              </a:ext>
            </a:extLst>
          </p:cNvPr>
          <p:cNvSpPr/>
          <p:nvPr/>
        </p:nvSpPr>
        <p:spPr>
          <a:xfrm>
            <a:off x="1032244" y="121472"/>
            <a:ext cx="3660905" cy="846554"/>
          </a:xfrm>
          <a:prstGeom prst="rect">
            <a:avLst/>
          </a:prstGeom>
          <a:solidFill>
            <a:srgbClr val="FFD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r>
              <a:rPr kumimoji="1" lang="ko-KR" altLang="en-US" sz="4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맑은 고딕"/>
              </a:rPr>
              <a:t>프로젝트 목표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36" y="2349751"/>
            <a:ext cx="13270715" cy="671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1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직사각형 92"/>
          <p:cNvSpPr/>
          <p:nvPr/>
        </p:nvSpPr>
        <p:spPr>
          <a:xfrm>
            <a:off x="362210" y="2552277"/>
            <a:ext cx="4202756" cy="6015096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391473" y="569999"/>
            <a:ext cx="13896530" cy="577059"/>
          </a:xfrm>
          <a:prstGeom prst="rect">
            <a:avLst/>
          </a:prstGeom>
          <a:solidFill>
            <a:srgbClr val="FDC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EC8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" y="570001"/>
            <a:ext cx="1367135" cy="577061"/>
          </a:xfrm>
          <a:prstGeom prst="rect">
            <a:avLst/>
          </a:prstGeom>
          <a:solidFill>
            <a:srgbClr val="FEB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9105" y="282962"/>
            <a:ext cx="3567185" cy="685070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5791" y="9773972"/>
            <a:ext cx="17996418" cy="1539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ECF6FA-02F5-4F1D-8AA3-ED46C85EB3FD}"/>
              </a:ext>
            </a:extLst>
          </p:cNvPr>
          <p:cNvSpPr/>
          <p:nvPr/>
        </p:nvSpPr>
        <p:spPr>
          <a:xfrm>
            <a:off x="1032244" y="121472"/>
            <a:ext cx="3660905" cy="846554"/>
          </a:xfrm>
          <a:prstGeom prst="rect">
            <a:avLst/>
          </a:prstGeom>
          <a:solidFill>
            <a:srgbClr val="FFD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연구 내용 및 결과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89F4D3-5EA2-4BE1-B6CA-E6061A0586EB}"/>
              </a:ext>
            </a:extLst>
          </p:cNvPr>
          <p:cNvSpPr txBox="1"/>
          <p:nvPr/>
        </p:nvSpPr>
        <p:spPr>
          <a:xfrm>
            <a:off x="1725542" y="1448019"/>
            <a:ext cx="7925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prstClr val="black"/>
                </a:solidFill>
              </a:rPr>
              <a:t>추천 시스템</a:t>
            </a:r>
            <a:r>
              <a:rPr lang="en-US" altLang="ko-KR" sz="4800" b="1" dirty="0">
                <a:solidFill>
                  <a:prstClr val="black"/>
                </a:solidFill>
              </a:rPr>
              <a:t>  </a:t>
            </a:r>
            <a:r>
              <a:rPr lang="en-US" altLang="ko-KR" sz="3000" b="1" dirty="0">
                <a:solidFill>
                  <a:prstClr val="black"/>
                </a:solidFill>
              </a:rPr>
              <a:t>-Over View-</a:t>
            </a:r>
            <a:endParaRPr lang="ko-KR" altLang="en-US" sz="4800" b="1" dirty="0">
              <a:solidFill>
                <a:prstClr val="black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1168" y="1416554"/>
            <a:ext cx="1022151" cy="822575"/>
            <a:chOff x="719403" y="1551228"/>
            <a:chExt cx="681434" cy="548383"/>
          </a:xfrm>
        </p:grpSpPr>
        <p:sp>
          <p:nvSpPr>
            <p:cNvPr id="29" name="화살표: 갈매기형 수장 28">
              <a:extLst>
                <a:ext uri="{FF2B5EF4-FFF2-40B4-BE49-F238E27FC236}">
                  <a16:creationId xmlns:a16="http://schemas.microsoft.com/office/drawing/2014/main" id="{1D429A14-2C4D-4E8D-A713-395D690B83B8}"/>
                </a:ext>
              </a:extLst>
            </p:cNvPr>
            <p:cNvSpPr/>
            <p:nvPr/>
          </p:nvSpPr>
          <p:spPr>
            <a:xfrm>
              <a:off x="1035077" y="1551228"/>
              <a:ext cx="365760" cy="54838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  <p:sp>
          <p:nvSpPr>
            <p:cNvPr id="30" name="화살표: 갈매기형 수장 29">
              <a:extLst>
                <a:ext uri="{FF2B5EF4-FFF2-40B4-BE49-F238E27FC236}">
                  <a16:creationId xmlns:a16="http://schemas.microsoft.com/office/drawing/2014/main" id="{1E774B94-8BAB-4911-944B-0FB8CB53A8D0}"/>
                </a:ext>
              </a:extLst>
            </p:cNvPr>
            <p:cNvSpPr/>
            <p:nvPr/>
          </p:nvSpPr>
          <p:spPr>
            <a:xfrm>
              <a:off x="719403" y="1551228"/>
              <a:ext cx="365760" cy="54838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</p:grp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" y="65902"/>
            <a:ext cx="27706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700">
              <a:solidFill>
                <a:prstClr val="black"/>
              </a:solidFill>
            </a:endParaRPr>
          </a:p>
        </p:txBody>
      </p:sp>
      <p:sp>
        <p:nvSpPr>
          <p:cNvPr id="2071" name="직사각형 2070"/>
          <p:cNvSpPr/>
          <p:nvPr/>
        </p:nvSpPr>
        <p:spPr>
          <a:xfrm>
            <a:off x="4693148" y="2543429"/>
            <a:ext cx="8538219" cy="6015096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054472" y="3181091"/>
            <a:ext cx="4890003" cy="4858647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3391450" y="2543429"/>
            <a:ext cx="4604657" cy="6068804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2074" name="TextBox 2073"/>
          <p:cNvSpPr txBox="1"/>
          <p:nvPr/>
        </p:nvSpPr>
        <p:spPr>
          <a:xfrm>
            <a:off x="362210" y="2597136"/>
            <a:ext cx="27927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>
                <a:solidFill>
                  <a:prstClr val="black"/>
                </a:solidFill>
              </a:rPr>
              <a:t>데이터 수집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693148" y="2597136"/>
            <a:ext cx="27927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>
                <a:solidFill>
                  <a:prstClr val="black"/>
                </a:solidFill>
              </a:rPr>
              <a:t>데이터 처리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167140" y="3366218"/>
            <a:ext cx="42769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 err="1">
                <a:solidFill>
                  <a:prstClr val="black"/>
                </a:solidFill>
              </a:rPr>
              <a:t>레시피</a:t>
            </a:r>
            <a:r>
              <a:rPr lang="ko-KR" altLang="en-US" sz="2700" b="1" dirty="0">
                <a:solidFill>
                  <a:prstClr val="black"/>
                </a:solidFill>
              </a:rPr>
              <a:t> 추천 알고리즘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3425780" y="2597136"/>
            <a:ext cx="27927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>
                <a:solidFill>
                  <a:prstClr val="black"/>
                </a:solidFill>
              </a:rPr>
              <a:t>어플리케이션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462146" y="3643217"/>
            <a:ext cx="1597464" cy="673643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solidFill>
                  <a:schemeClr val="tx1"/>
                </a:solidFill>
              </a:rPr>
              <a:t>Crawler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462147" y="5541461"/>
            <a:ext cx="1597469" cy="652121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solidFill>
                  <a:schemeClr val="tx1"/>
                </a:solidFill>
              </a:rPr>
              <a:t>Sensor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462146" y="7390588"/>
            <a:ext cx="1597464" cy="649151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solidFill>
                  <a:schemeClr val="tx1"/>
                </a:solidFill>
              </a:rPr>
              <a:t>User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3076983" y="3982586"/>
            <a:ext cx="2488026" cy="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37" idx="3"/>
          </p:cNvCxnSpPr>
          <p:nvPr/>
        </p:nvCxnSpPr>
        <p:spPr>
          <a:xfrm flipV="1">
            <a:off x="3059615" y="3982588"/>
            <a:ext cx="2505395" cy="1884935"/>
          </a:xfrm>
          <a:prstGeom prst="bentConnector3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원통 50"/>
          <p:cNvSpPr/>
          <p:nvPr/>
        </p:nvSpPr>
        <p:spPr>
          <a:xfrm>
            <a:off x="5565010" y="3498854"/>
            <a:ext cx="1726478" cy="967467"/>
          </a:xfrm>
          <a:prstGeom prst="can">
            <a:avLst/>
          </a:prstGeom>
          <a:solidFill>
            <a:schemeClr val="bg2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solidFill>
                  <a:schemeClr val="tx1"/>
                </a:solidFill>
              </a:rPr>
              <a:t> Server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4" name="원통 53"/>
          <p:cNvSpPr/>
          <p:nvPr/>
        </p:nvSpPr>
        <p:spPr>
          <a:xfrm>
            <a:off x="5557625" y="6618534"/>
            <a:ext cx="1726478" cy="967467"/>
          </a:xfrm>
          <a:prstGeom prst="can">
            <a:avLst/>
          </a:prstGeom>
          <a:solidFill>
            <a:schemeClr val="bg2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solidFill>
                  <a:schemeClr val="tx1"/>
                </a:solidFill>
              </a:rPr>
              <a:t> DB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cxnSp>
        <p:nvCxnSpPr>
          <p:cNvPr id="57" name="직선 화살표 연결선 56"/>
          <p:cNvCxnSpPr>
            <a:endCxn id="54" idx="1"/>
          </p:cNvCxnSpPr>
          <p:nvPr/>
        </p:nvCxnSpPr>
        <p:spPr>
          <a:xfrm>
            <a:off x="6420863" y="4466321"/>
            <a:ext cx="2" cy="21522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4" idx="4"/>
          </p:cNvCxnSpPr>
          <p:nvPr/>
        </p:nvCxnSpPr>
        <p:spPr>
          <a:xfrm>
            <a:off x="7284102" y="7102268"/>
            <a:ext cx="77037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>
            <a:off x="12944476" y="5838177"/>
            <a:ext cx="1163411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AutoShape 2" descr="user free icon에 대한 이미지 검색결과"/>
          <p:cNvSpPr>
            <a:spLocks noChangeAspect="1" noChangeArrowheads="1"/>
          </p:cNvSpPr>
          <p:nvPr/>
        </p:nvSpPr>
        <p:spPr bwMode="auto">
          <a:xfrm>
            <a:off x="252413" y="-216694"/>
            <a:ext cx="457200" cy="45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2052" name="AutoShape 4" descr="Male User free icon"/>
          <p:cNvSpPr>
            <a:spLocks noChangeAspect="1" noChangeArrowheads="1"/>
          </p:cNvSpPr>
          <p:nvPr/>
        </p:nvSpPr>
        <p:spPr bwMode="auto">
          <a:xfrm>
            <a:off x="481013" y="11906"/>
            <a:ext cx="457200" cy="45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2053" name="AutoShape 6" descr="Male User free icon"/>
          <p:cNvSpPr>
            <a:spLocks noChangeAspect="1" noChangeArrowheads="1"/>
          </p:cNvSpPr>
          <p:nvPr/>
        </p:nvSpPr>
        <p:spPr bwMode="auto">
          <a:xfrm>
            <a:off x="709613" y="240506"/>
            <a:ext cx="457200" cy="45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84" name="그룹 83"/>
          <p:cNvGrpSpPr/>
          <p:nvPr/>
        </p:nvGrpSpPr>
        <p:grpSpPr>
          <a:xfrm>
            <a:off x="14373246" y="3268678"/>
            <a:ext cx="2641062" cy="5160395"/>
            <a:chOff x="2237556" y="1587618"/>
            <a:chExt cx="3064213" cy="4876800"/>
          </a:xfrm>
        </p:grpSpPr>
        <p:pic>
          <p:nvPicPr>
            <p:cNvPr id="85" name="Picture 1" descr="C:\Users\user\AppData\Local\Microsoft\Windows\INetCache\IE\D1ZVE74K\iphone-160307_640[1]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7556" y="1587618"/>
              <a:ext cx="3064213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_x216407240" descr="EMB000048f0513b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" r="1" b="-281"/>
            <a:stretch/>
          </p:blipFill>
          <p:spPr bwMode="auto">
            <a:xfrm>
              <a:off x="2515637" y="2324895"/>
              <a:ext cx="2508050" cy="3575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57" name="꺾인 연결선 2056"/>
          <p:cNvCxnSpPr>
            <a:stCxn id="38" idx="3"/>
          </p:cNvCxnSpPr>
          <p:nvPr/>
        </p:nvCxnSpPr>
        <p:spPr>
          <a:xfrm flipV="1">
            <a:off x="3059610" y="5867522"/>
            <a:ext cx="1252701" cy="184764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9" name="타원 2058"/>
          <p:cNvSpPr/>
          <p:nvPr/>
        </p:nvSpPr>
        <p:spPr>
          <a:xfrm>
            <a:off x="8674705" y="4143169"/>
            <a:ext cx="1630904" cy="15637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Contents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Based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10711087" y="4521895"/>
            <a:ext cx="1630904" cy="15637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Item 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Based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9490156" y="6009458"/>
            <a:ext cx="1630904" cy="15637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User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Based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44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4391473" y="569999"/>
            <a:ext cx="13896530" cy="577059"/>
          </a:xfrm>
          <a:prstGeom prst="rect">
            <a:avLst/>
          </a:prstGeom>
          <a:solidFill>
            <a:srgbClr val="FDC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EC8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" y="570001"/>
            <a:ext cx="1367135" cy="577061"/>
          </a:xfrm>
          <a:prstGeom prst="rect">
            <a:avLst/>
          </a:prstGeom>
          <a:solidFill>
            <a:srgbClr val="FEB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9105" y="282962"/>
            <a:ext cx="3567185" cy="685070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5791" y="9773972"/>
            <a:ext cx="17996418" cy="1539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ECF6FA-02F5-4F1D-8AA3-ED46C85EB3FD}"/>
              </a:ext>
            </a:extLst>
          </p:cNvPr>
          <p:cNvSpPr/>
          <p:nvPr/>
        </p:nvSpPr>
        <p:spPr>
          <a:xfrm>
            <a:off x="1032244" y="121472"/>
            <a:ext cx="3660905" cy="846554"/>
          </a:xfrm>
          <a:prstGeom prst="rect">
            <a:avLst/>
          </a:prstGeom>
          <a:solidFill>
            <a:srgbClr val="FFD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연구 내용 및 결과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89F4D3-5EA2-4BE1-B6CA-E6061A0586EB}"/>
              </a:ext>
            </a:extLst>
          </p:cNvPr>
          <p:cNvSpPr txBox="1"/>
          <p:nvPr/>
        </p:nvSpPr>
        <p:spPr>
          <a:xfrm>
            <a:off x="1643397" y="1492682"/>
            <a:ext cx="7925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prstClr val="black"/>
                </a:solidFill>
              </a:rPr>
              <a:t>추천 시스템 </a:t>
            </a:r>
            <a:r>
              <a:rPr lang="en-US" altLang="ko-KR" sz="3600" b="1" dirty="0">
                <a:solidFill>
                  <a:schemeClr val="tx2"/>
                </a:solidFill>
              </a:rPr>
              <a:t>- </a:t>
            </a:r>
            <a:r>
              <a:rPr lang="ko-KR" altLang="en-US" sz="3600" b="1" dirty="0">
                <a:solidFill>
                  <a:schemeClr val="tx2"/>
                </a:solidFill>
              </a:rPr>
              <a:t>데이터 수집 </a:t>
            </a:r>
            <a:r>
              <a:rPr lang="en-US" altLang="ko-KR" sz="3600" b="1" dirty="0">
                <a:solidFill>
                  <a:schemeClr val="tx2"/>
                </a:solidFill>
              </a:rPr>
              <a:t>Crawler</a:t>
            </a:r>
            <a:endParaRPr lang="ko-KR" altLang="en-US" sz="3600" b="1" dirty="0">
              <a:solidFill>
                <a:schemeClr val="tx2"/>
              </a:solidFill>
            </a:endParaRPr>
          </a:p>
          <a:p>
            <a:r>
              <a:rPr lang="en-US" altLang="ko-KR" sz="3600" b="1" dirty="0">
                <a:solidFill>
                  <a:prstClr val="black"/>
                </a:solidFill>
              </a:rPr>
              <a:t>  </a:t>
            </a:r>
            <a:endParaRPr lang="ko-KR" altLang="en-US" sz="3600" b="1" dirty="0">
              <a:solidFill>
                <a:prstClr val="black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1168" y="1416554"/>
            <a:ext cx="1022151" cy="822575"/>
            <a:chOff x="719403" y="1551228"/>
            <a:chExt cx="681434" cy="548383"/>
          </a:xfrm>
        </p:grpSpPr>
        <p:sp>
          <p:nvSpPr>
            <p:cNvPr id="29" name="화살표: 갈매기형 수장 28">
              <a:extLst>
                <a:ext uri="{FF2B5EF4-FFF2-40B4-BE49-F238E27FC236}">
                  <a16:creationId xmlns:a16="http://schemas.microsoft.com/office/drawing/2014/main" id="{1D429A14-2C4D-4E8D-A713-395D690B83B8}"/>
                </a:ext>
              </a:extLst>
            </p:cNvPr>
            <p:cNvSpPr/>
            <p:nvPr/>
          </p:nvSpPr>
          <p:spPr>
            <a:xfrm>
              <a:off x="1035077" y="1551228"/>
              <a:ext cx="365760" cy="54838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  <p:sp>
          <p:nvSpPr>
            <p:cNvPr id="30" name="화살표: 갈매기형 수장 29">
              <a:extLst>
                <a:ext uri="{FF2B5EF4-FFF2-40B4-BE49-F238E27FC236}">
                  <a16:creationId xmlns:a16="http://schemas.microsoft.com/office/drawing/2014/main" id="{1E774B94-8BAB-4911-944B-0FB8CB53A8D0}"/>
                </a:ext>
              </a:extLst>
            </p:cNvPr>
            <p:cNvSpPr/>
            <p:nvPr/>
          </p:nvSpPr>
          <p:spPr>
            <a:xfrm>
              <a:off x="719403" y="1551228"/>
              <a:ext cx="365760" cy="54838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</p:grp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" y="65902"/>
            <a:ext cx="27706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70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24095" y="6021513"/>
            <a:ext cx="33932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>
                <a:solidFill>
                  <a:prstClr val="black"/>
                </a:solidFill>
              </a:rPr>
              <a:t>데이터 </a:t>
            </a:r>
            <a:r>
              <a:rPr lang="ko-KR" altLang="en-US" sz="2700" b="1" dirty="0" err="1">
                <a:solidFill>
                  <a:prstClr val="black"/>
                </a:solidFill>
              </a:rPr>
              <a:t>크롤링</a:t>
            </a:r>
            <a:r>
              <a:rPr lang="en-US" altLang="ko-KR" sz="2700" b="1" dirty="0">
                <a:solidFill>
                  <a:prstClr val="black"/>
                </a:solidFill>
              </a:rPr>
              <a:t/>
            </a:r>
            <a:br>
              <a:rPr lang="en-US" altLang="ko-KR" sz="2700" b="1" dirty="0">
                <a:solidFill>
                  <a:prstClr val="black"/>
                </a:solidFill>
              </a:rPr>
            </a:br>
            <a:endParaRPr lang="en-US" altLang="ko-KR" sz="2700" b="1" dirty="0">
              <a:solidFill>
                <a:prstClr val="black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59255" y="2658555"/>
            <a:ext cx="3428085" cy="3092244"/>
            <a:chOff x="97194" y="2369379"/>
            <a:chExt cx="2872900" cy="2405945"/>
          </a:xfrm>
        </p:grpSpPr>
        <p:sp>
          <p:nvSpPr>
            <p:cNvPr id="12" name="타원 11"/>
            <p:cNvSpPr/>
            <p:nvPr/>
          </p:nvSpPr>
          <p:spPr>
            <a:xfrm>
              <a:off x="97194" y="2472972"/>
              <a:ext cx="911744" cy="81645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285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prstClr val="black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1610935" y="2483980"/>
              <a:ext cx="933081" cy="811045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285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prstClr val="black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777723" y="3640538"/>
              <a:ext cx="1299751" cy="1134786"/>
            </a:xfrm>
            <a:prstGeom prst="ellipse">
              <a:avLst/>
            </a:prstGeom>
            <a:pattFill prst="pct10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100" dirty="0">
                  <a:solidFill>
                    <a:prstClr val="black"/>
                  </a:solidFill>
                </a:rPr>
                <a:t>공공</a:t>
              </a:r>
              <a:endParaRPr lang="en-US" altLang="ko-KR" sz="2100" dirty="0">
                <a:solidFill>
                  <a:prstClr val="black"/>
                </a:solidFill>
              </a:endParaRPr>
            </a:p>
            <a:p>
              <a:pPr algn="ctr"/>
              <a:r>
                <a:rPr lang="ko-KR" altLang="en-US" sz="2100" dirty="0">
                  <a:solidFill>
                    <a:prstClr val="black"/>
                  </a:solidFill>
                </a:rPr>
                <a:t>데이터포털 </a:t>
              </a:r>
              <a:r>
                <a:rPr lang="en-US" altLang="ko-KR" sz="2100" dirty="0">
                  <a:solidFill>
                    <a:prstClr val="black"/>
                  </a:solidFill>
                </a:rPr>
                <a:t>API</a:t>
              </a:r>
              <a:endParaRPr lang="ko-KR" altLang="en-US" sz="2100" dirty="0">
                <a:solidFill>
                  <a:prstClr val="black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11425" y="2369379"/>
              <a:ext cx="411301" cy="1149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0" b="1" dirty="0">
                  <a:solidFill>
                    <a:schemeClr val="bg1">
                      <a:lumMod val="50000"/>
                    </a:schemeClr>
                  </a:solidFill>
                </a:rPr>
                <a:t>?</a:t>
              </a:r>
              <a:endParaRPr lang="ko-KR" altLang="en-US" sz="9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58793" y="2381670"/>
              <a:ext cx="411301" cy="1149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0" b="1" dirty="0">
                  <a:solidFill>
                    <a:schemeClr val="bg1">
                      <a:lumMod val="50000"/>
                    </a:schemeClr>
                  </a:solidFill>
                </a:rPr>
                <a:t>?</a:t>
              </a:r>
              <a:endParaRPr lang="ko-KR" altLang="en-US" sz="9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59559">
              <a:off x="1812250" y="3319634"/>
              <a:ext cx="674831" cy="702836"/>
            </a:xfrm>
            <a:prstGeom prst="rect">
              <a:avLst/>
            </a:prstGeom>
          </p:spPr>
        </p:pic>
      </p:grp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197" y="2121882"/>
            <a:ext cx="7149272" cy="4373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423" y="8069012"/>
            <a:ext cx="10629740" cy="1327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아래쪽 화살표 27"/>
          <p:cNvSpPr/>
          <p:nvPr/>
        </p:nvSpPr>
        <p:spPr>
          <a:xfrm rot="16200000">
            <a:off x="6127994" y="3898038"/>
            <a:ext cx="848697" cy="1345722"/>
          </a:xfrm>
          <a:prstGeom prst="downArrow">
            <a:avLst/>
          </a:prstGeom>
          <a:solidFill>
            <a:srgbClr val="FFD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69628" y="6775232"/>
            <a:ext cx="7618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 err="1"/>
              <a:t>크롤링</a:t>
            </a:r>
            <a:r>
              <a:rPr lang="ko-KR" altLang="en-US" sz="2700" dirty="0"/>
              <a:t> 결과 </a:t>
            </a:r>
            <a:r>
              <a:rPr lang="en-US" altLang="ko-KR" sz="2700" dirty="0"/>
              <a:t>(XML</a:t>
            </a:r>
            <a:r>
              <a:rPr lang="ko-KR" altLang="en-US" sz="2700" dirty="0"/>
              <a:t>파일</a:t>
            </a:r>
            <a:r>
              <a:rPr lang="en-US" altLang="ko-KR" sz="2700" dirty="0"/>
              <a:t>)</a:t>
            </a:r>
          </a:p>
          <a:p>
            <a:pPr algn="ctr"/>
            <a:r>
              <a:rPr lang="en-US" altLang="ko-KR" sz="2700" dirty="0"/>
              <a:t> =&gt; Hash Table </a:t>
            </a:r>
            <a:r>
              <a:rPr lang="ko-KR" altLang="en-US" sz="2700" dirty="0"/>
              <a:t>안 </a:t>
            </a:r>
            <a:r>
              <a:rPr lang="en-US" altLang="ko-KR" sz="2700" dirty="0"/>
              <a:t>Linked List </a:t>
            </a:r>
            <a:r>
              <a:rPr lang="ko-KR" altLang="en-US" sz="2700" dirty="0"/>
              <a:t>구조 </a:t>
            </a:r>
            <a:r>
              <a:rPr lang="en-US" altLang="ko-KR" sz="2700" dirty="0"/>
              <a:t>JSON </a:t>
            </a:r>
            <a:r>
              <a:rPr lang="ko-KR" altLang="en-US" sz="2700" dirty="0"/>
              <a:t> </a:t>
            </a:r>
            <a:r>
              <a:rPr lang="en-US" altLang="ko-KR" sz="2700" dirty="0"/>
              <a:t>Parsing</a:t>
            </a:r>
            <a:endParaRPr lang="ko-KR" altLang="en-US" sz="2700" dirty="0"/>
          </a:p>
        </p:txBody>
      </p:sp>
      <p:sp>
        <p:nvSpPr>
          <p:cNvPr id="32" name="아래쪽 화살표 31"/>
          <p:cNvSpPr/>
          <p:nvPr/>
        </p:nvSpPr>
        <p:spPr>
          <a:xfrm>
            <a:off x="10513640" y="6609176"/>
            <a:ext cx="826097" cy="1345722"/>
          </a:xfrm>
          <a:prstGeom prst="downArrow">
            <a:avLst/>
          </a:prstGeom>
          <a:solidFill>
            <a:srgbClr val="FFD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61282" y="6783959"/>
            <a:ext cx="4806761" cy="234187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28625" indent="-428625">
              <a:buFontTx/>
              <a:buChar char="-"/>
            </a:pPr>
            <a:r>
              <a:rPr lang="ko-KR" altLang="en-US" sz="2700" dirty="0">
                <a:solidFill>
                  <a:schemeClr val="tx1"/>
                </a:solidFill>
              </a:rPr>
              <a:t>데이터의 </a:t>
            </a:r>
            <a:r>
              <a:rPr lang="ko-KR" altLang="en-US" sz="2700" dirty="0">
                <a:solidFill>
                  <a:srgbClr val="FF0000"/>
                </a:solidFill>
              </a:rPr>
              <a:t>일관성</a:t>
            </a:r>
            <a:endParaRPr lang="en-US" altLang="ko-KR" sz="2700" dirty="0">
              <a:solidFill>
                <a:srgbClr val="FF0000"/>
              </a:solidFill>
            </a:endParaRPr>
          </a:p>
          <a:p>
            <a:pPr marL="428625" indent="-428625">
              <a:buFontTx/>
              <a:buChar char="-"/>
            </a:pPr>
            <a:r>
              <a:rPr lang="ko-KR" altLang="en-US" sz="2700" dirty="0">
                <a:solidFill>
                  <a:schemeClr val="tx1"/>
                </a:solidFill>
              </a:rPr>
              <a:t>주재료</a:t>
            </a:r>
            <a:r>
              <a:rPr lang="en-US" altLang="ko-KR" sz="2700" dirty="0">
                <a:solidFill>
                  <a:schemeClr val="tx1"/>
                </a:solidFill>
              </a:rPr>
              <a:t>, </a:t>
            </a:r>
            <a:r>
              <a:rPr lang="ko-KR" altLang="en-US" sz="2700" dirty="0" err="1">
                <a:solidFill>
                  <a:schemeClr val="tx1"/>
                </a:solidFill>
              </a:rPr>
              <a:t>부재료</a:t>
            </a:r>
            <a:r>
              <a:rPr lang="ko-KR" altLang="en-US" sz="2700" dirty="0">
                <a:solidFill>
                  <a:schemeClr val="tx1"/>
                </a:solidFill>
              </a:rPr>
              <a:t> 분류 가능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marL="428625" indent="-428625">
              <a:buFontTx/>
              <a:buChar char="-"/>
            </a:pPr>
            <a:r>
              <a:rPr lang="ko-KR" altLang="en-US" sz="2700" dirty="0">
                <a:solidFill>
                  <a:schemeClr val="tx1"/>
                </a:solidFill>
              </a:rPr>
              <a:t>저작권</a:t>
            </a:r>
            <a:r>
              <a:rPr lang="en-US" altLang="ko-KR" sz="2700" dirty="0">
                <a:solidFill>
                  <a:schemeClr val="tx1"/>
                </a:solidFill>
              </a:rPr>
              <a:t/>
            </a:r>
            <a:br>
              <a:rPr lang="en-US" altLang="ko-KR" sz="2700" dirty="0">
                <a:solidFill>
                  <a:schemeClr val="tx1"/>
                </a:solidFill>
              </a:rPr>
            </a:br>
            <a:r>
              <a:rPr lang="en-US" altLang="ko-KR" sz="2700" dirty="0">
                <a:solidFill>
                  <a:schemeClr val="tx1"/>
                </a:solidFill>
              </a:rPr>
              <a:t> =&gt; </a:t>
            </a:r>
            <a:r>
              <a:rPr lang="ko-KR" altLang="en-US" sz="2700" dirty="0">
                <a:solidFill>
                  <a:schemeClr val="tx1"/>
                </a:solidFill>
              </a:rPr>
              <a:t>공공데이터포털 선택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36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4391473" y="569999"/>
            <a:ext cx="13896530" cy="577059"/>
          </a:xfrm>
          <a:prstGeom prst="rect">
            <a:avLst/>
          </a:prstGeom>
          <a:solidFill>
            <a:srgbClr val="FDC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EC8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" y="570001"/>
            <a:ext cx="1367135" cy="577061"/>
          </a:xfrm>
          <a:prstGeom prst="rect">
            <a:avLst/>
          </a:prstGeom>
          <a:solidFill>
            <a:srgbClr val="FEB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9105" y="282962"/>
            <a:ext cx="3567185" cy="685070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5791" y="9773972"/>
            <a:ext cx="17996418" cy="1539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ECF6FA-02F5-4F1D-8AA3-ED46C85EB3FD}"/>
              </a:ext>
            </a:extLst>
          </p:cNvPr>
          <p:cNvSpPr/>
          <p:nvPr/>
        </p:nvSpPr>
        <p:spPr>
          <a:xfrm>
            <a:off x="1032244" y="121472"/>
            <a:ext cx="3660905" cy="846554"/>
          </a:xfrm>
          <a:prstGeom prst="rect">
            <a:avLst/>
          </a:prstGeom>
          <a:solidFill>
            <a:srgbClr val="FFD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연구 내용 및 결과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30835" y="1337038"/>
            <a:ext cx="1022151" cy="822575"/>
            <a:chOff x="719403" y="1551228"/>
            <a:chExt cx="681434" cy="548383"/>
          </a:xfrm>
        </p:grpSpPr>
        <p:sp>
          <p:nvSpPr>
            <p:cNvPr id="29" name="화살표: 갈매기형 수장 28">
              <a:extLst>
                <a:ext uri="{FF2B5EF4-FFF2-40B4-BE49-F238E27FC236}">
                  <a16:creationId xmlns:a16="http://schemas.microsoft.com/office/drawing/2014/main" id="{1D429A14-2C4D-4E8D-A713-395D690B83B8}"/>
                </a:ext>
              </a:extLst>
            </p:cNvPr>
            <p:cNvSpPr/>
            <p:nvPr/>
          </p:nvSpPr>
          <p:spPr>
            <a:xfrm>
              <a:off x="1035077" y="1551228"/>
              <a:ext cx="365760" cy="54838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  <p:sp>
          <p:nvSpPr>
            <p:cNvPr id="30" name="화살표: 갈매기형 수장 29">
              <a:extLst>
                <a:ext uri="{FF2B5EF4-FFF2-40B4-BE49-F238E27FC236}">
                  <a16:creationId xmlns:a16="http://schemas.microsoft.com/office/drawing/2014/main" id="{1E774B94-8BAB-4911-944B-0FB8CB53A8D0}"/>
                </a:ext>
              </a:extLst>
            </p:cNvPr>
            <p:cNvSpPr/>
            <p:nvPr/>
          </p:nvSpPr>
          <p:spPr>
            <a:xfrm>
              <a:off x="719403" y="1551228"/>
              <a:ext cx="365760" cy="54838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</p:grp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" y="65902"/>
            <a:ext cx="27706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700">
              <a:solidFill>
                <a:prstClr val="black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89F4D3-5EA2-4BE1-B6CA-E6061A0586EB}"/>
              </a:ext>
            </a:extLst>
          </p:cNvPr>
          <p:cNvSpPr txBox="1"/>
          <p:nvPr/>
        </p:nvSpPr>
        <p:spPr>
          <a:xfrm>
            <a:off x="1643397" y="1492682"/>
            <a:ext cx="7925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prstClr val="black"/>
                </a:solidFill>
              </a:rPr>
              <a:t>추천 시스템 </a:t>
            </a:r>
            <a:r>
              <a:rPr lang="en-US" altLang="ko-KR" sz="3600" b="1" dirty="0">
                <a:solidFill>
                  <a:schemeClr val="tx2"/>
                </a:solidFill>
              </a:rPr>
              <a:t>- </a:t>
            </a:r>
            <a:r>
              <a:rPr lang="ko-KR" altLang="en-US" sz="3600" b="1" dirty="0">
                <a:solidFill>
                  <a:schemeClr val="tx2"/>
                </a:solidFill>
              </a:rPr>
              <a:t>데이터 수집 </a:t>
            </a:r>
            <a:r>
              <a:rPr lang="en-US" altLang="ko-KR" sz="3600" b="1" dirty="0">
                <a:solidFill>
                  <a:schemeClr val="tx2"/>
                </a:solidFill>
              </a:rPr>
              <a:t>Sensor</a:t>
            </a:r>
            <a:r>
              <a:rPr lang="en-US" altLang="ko-KR" sz="3600" b="1" dirty="0">
                <a:solidFill>
                  <a:prstClr val="black"/>
                </a:solidFill>
              </a:rPr>
              <a:t>  </a:t>
            </a:r>
            <a:endParaRPr lang="ko-KR" altLang="en-US" sz="3600" b="1" dirty="0">
              <a:solidFill>
                <a:prstClr val="black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67CC24-4AEC-4D99-BB4C-963BFC230843}"/>
              </a:ext>
            </a:extLst>
          </p:cNvPr>
          <p:cNvSpPr/>
          <p:nvPr/>
        </p:nvSpPr>
        <p:spPr>
          <a:xfrm>
            <a:off x="2710286" y="2830858"/>
            <a:ext cx="3240162" cy="11756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무게 센서 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en-US" altLang="ko-KR" sz="2700" dirty="0">
                <a:solidFill>
                  <a:schemeClr val="tx1"/>
                </a:solidFill>
              </a:rPr>
              <a:t>2</a:t>
            </a:r>
            <a:r>
              <a:rPr lang="ko-KR" altLang="en-US" sz="2700" dirty="0">
                <a:solidFill>
                  <a:schemeClr val="tx1"/>
                </a:solidFill>
              </a:rPr>
              <a:t>번 센싱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7C71F2A-FC66-43E1-AC75-F67A7D4C8088}"/>
              </a:ext>
            </a:extLst>
          </p:cNvPr>
          <p:cNvCxnSpPr>
            <a:cxnSpLocks/>
            <a:stCxn id="7" idx="2"/>
            <a:endCxn id="31" idx="0"/>
          </p:cNvCxnSpPr>
          <p:nvPr/>
        </p:nvCxnSpPr>
        <p:spPr>
          <a:xfrm>
            <a:off x="4330367" y="4006514"/>
            <a:ext cx="0" cy="83952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4853AD-AF02-4CA8-89E0-60E43026DD69}"/>
              </a:ext>
            </a:extLst>
          </p:cNvPr>
          <p:cNvSpPr/>
          <p:nvPr/>
        </p:nvSpPr>
        <p:spPr>
          <a:xfrm>
            <a:off x="2710286" y="4846043"/>
            <a:ext cx="3240162" cy="11756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 err="1">
                <a:solidFill>
                  <a:schemeClr val="tx1"/>
                </a:solidFill>
              </a:rPr>
              <a:t>센싱된</a:t>
            </a:r>
            <a:r>
              <a:rPr lang="ko-KR" altLang="en-US" sz="2700" dirty="0">
                <a:solidFill>
                  <a:schemeClr val="tx1"/>
                </a:solidFill>
              </a:rPr>
              <a:t> 결과가          </a:t>
            </a:r>
            <a:r>
              <a:rPr lang="en-US" altLang="ko-KR" sz="2700" dirty="0">
                <a:solidFill>
                  <a:schemeClr val="tx1"/>
                </a:solidFill>
              </a:rPr>
              <a:t>(–)</a:t>
            </a:r>
            <a:r>
              <a:rPr lang="ko-KR" altLang="en-US" sz="2700" dirty="0">
                <a:solidFill>
                  <a:schemeClr val="tx1"/>
                </a:solidFill>
              </a:rPr>
              <a:t>값인지 확인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16F3480-4590-46DF-B712-CE7D1508F69C}"/>
              </a:ext>
            </a:extLst>
          </p:cNvPr>
          <p:cNvSpPr/>
          <p:nvPr/>
        </p:nvSpPr>
        <p:spPr>
          <a:xfrm>
            <a:off x="2710286" y="6873565"/>
            <a:ext cx="3240162" cy="11756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두개의 데이터의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차이 확인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EC0C4F-9CFF-4616-B04E-455D1E644ED8}"/>
              </a:ext>
            </a:extLst>
          </p:cNvPr>
          <p:cNvSpPr/>
          <p:nvPr/>
        </p:nvSpPr>
        <p:spPr>
          <a:xfrm>
            <a:off x="11340339" y="2701145"/>
            <a:ext cx="3240162" cy="11756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기존</a:t>
            </a:r>
            <a:r>
              <a:rPr lang="en-US" altLang="ko-KR" sz="2400" dirty="0">
                <a:solidFill>
                  <a:schemeClr val="tx1"/>
                </a:solidFill>
              </a:rPr>
              <a:t>( </a:t>
            </a:r>
            <a:r>
              <a:rPr lang="ko-KR" altLang="en-US" sz="2400" dirty="0">
                <a:solidFill>
                  <a:schemeClr val="tx1"/>
                </a:solidFill>
              </a:rPr>
              <a:t>측정 전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r>
              <a:rPr lang="ko-KR" altLang="en-US" sz="2400" dirty="0">
                <a:solidFill>
                  <a:schemeClr val="tx1"/>
                </a:solidFill>
              </a:rPr>
              <a:t>무게와 차이 확인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1E9EBDC-33A9-45B9-8143-212BF70D648E}"/>
              </a:ext>
            </a:extLst>
          </p:cNvPr>
          <p:cNvSpPr/>
          <p:nvPr/>
        </p:nvSpPr>
        <p:spPr>
          <a:xfrm>
            <a:off x="11340338" y="4846043"/>
            <a:ext cx="3240162" cy="11756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측정 된 무게 서버에 전송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E99A997-651D-4BCF-8393-AF1858DB292B}"/>
              </a:ext>
            </a:extLst>
          </p:cNvPr>
          <p:cNvCxnSpPr>
            <a:cxnSpLocks/>
            <a:stCxn id="31" idx="2"/>
            <a:endCxn id="34" idx="0"/>
          </p:cNvCxnSpPr>
          <p:nvPr/>
        </p:nvCxnSpPr>
        <p:spPr>
          <a:xfrm>
            <a:off x="4330367" y="6021699"/>
            <a:ext cx="0" cy="85186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" name="연결선: 꺾임 2053">
            <a:extLst>
              <a:ext uri="{FF2B5EF4-FFF2-40B4-BE49-F238E27FC236}">
                <a16:creationId xmlns:a16="http://schemas.microsoft.com/office/drawing/2014/main" id="{60EA1C03-F076-4A14-B359-B5A25145C568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 flipV="1">
            <a:off x="5950448" y="3288974"/>
            <a:ext cx="5389892" cy="4172420"/>
          </a:xfrm>
          <a:prstGeom prst="bentConnector3">
            <a:avLst>
              <a:gd name="adj1" fmla="val 94294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4742E8B-6090-484F-8795-9C001B011A3D}"/>
              </a:ext>
            </a:extLst>
          </p:cNvPr>
          <p:cNvSpPr/>
          <p:nvPr/>
        </p:nvSpPr>
        <p:spPr>
          <a:xfrm>
            <a:off x="11340338" y="6874448"/>
            <a:ext cx="3240162" cy="11756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기존 무게에 현재 무게 대입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AFE354-8EA6-408F-859B-0B7F937FD461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 flipH="1">
            <a:off x="12960419" y="3876802"/>
            <a:ext cx="2" cy="96924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2CF589-FCE9-4E3D-8AF6-BA28253DD869}"/>
              </a:ext>
            </a:extLst>
          </p:cNvPr>
          <p:cNvCxnSpPr>
            <a:cxnSpLocks/>
            <a:stCxn id="36" idx="2"/>
            <a:endCxn id="44" idx="0"/>
          </p:cNvCxnSpPr>
          <p:nvPr/>
        </p:nvCxnSpPr>
        <p:spPr>
          <a:xfrm>
            <a:off x="12960419" y="6021700"/>
            <a:ext cx="0" cy="85274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0" name="직사각형 2059">
            <a:extLst>
              <a:ext uri="{FF2B5EF4-FFF2-40B4-BE49-F238E27FC236}">
                <a16:creationId xmlns:a16="http://schemas.microsoft.com/office/drawing/2014/main" id="{0EF70407-3ECF-4FCF-AF6E-E06967EC4BA6}"/>
              </a:ext>
            </a:extLst>
          </p:cNvPr>
          <p:cNvSpPr/>
          <p:nvPr/>
        </p:nvSpPr>
        <p:spPr>
          <a:xfrm>
            <a:off x="2075141" y="2292014"/>
            <a:ext cx="4554252" cy="6263729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5DADD508-1EDE-4AB9-B61F-7A6360F594AE}"/>
              </a:ext>
            </a:extLst>
          </p:cNvPr>
          <p:cNvSpPr txBox="1"/>
          <p:nvPr/>
        </p:nvSpPr>
        <p:spPr>
          <a:xfrm>
            <a:off x="6555493" y="7392445"/>
            <a:ext cx="401683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Why? </a:t>
            </a:r>
          </a:p>
          <a:p>
            <a:r>
              <a:rPr lang="ko-KR" altLang="en-US" sz="2400" dirty="0"/>
              <a:t>재료의 온전한 무게를 측정하기 위해서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65F455-BDF7-4664-8258-512BC28B53B9}"/>
              </a:ext>
            </a:extLst>
          </p:cNvPr>
          <p:cNvSpPr txBox="1"/>
          <p:nvPr/>
        </p:nvSpPr>
        <p:spPr>
          <a:xfrm>
            <a:off x="3178283" y="8736860"/>
            <a:ext cx="40168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/>
              <a:t>데이터 </a:t>
            </a:r>
            <a:r>
              <a:rPr lang="ko-KR" altLang="en-US" sz="2700" dirty="0" err="1"/>
              <a:t>카빙</a:t>
            </a:r>
            <a:endParaRPr lang="ko-KR" altLang="en-US" sz="27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F28C27-FABC-45A7-B600-0457B5F8846D}"/>
              </a:ext>
            </a:extLst>
          </p:cNvPr>
          <p:cNvSpPr/>
          <p:nvPr/>
        </p:nvSpPr>
        <p:spPr>
          <a:xfrm>
            <a:off x="10662558" y="2243318"/>
            <a:ext cx="4554252" cy="6263729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DFBD2AA-EB95-40FB-A97D-D1DFC59D61F5}"/>
              </a:ext>
            </a:extLst>
          </p:cNvPr>
          <p:cNvSpPr txBox="1"/>
          <p:nvPr/>
        </p:nvSpPr>
        <p:spPr>
          <a:xfrm>
            <a:off x="11946730" y="8758714"/>
            <a:ext cx="40168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/>
              <a:t>데이터 전송</a:t>
            </a:r>
          </a:p>
        </p:txBody>
      </p:sp>
    </p:spTree>
    <p:extLst>
      <p:ext uri="{BB962C8B-B14F-4D97-AF65-F5344CB8AC3E}">
        <p14:creationId xmlns:p14="http://schemas.microsoft.com/office/powerpoint/2010/main" val="4861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7;p13"/>
          <p:cNvSpPr txBox="1">
            <a:spLocks/>
          </p:cNvSpPr>
          <p:nvPr/>
        </p:nvSpPr>
        <p:spPr>
          <a:xfrm>
            <a:off x="2514600" y="1257300"/>
            <a:ext cx="12780900" cy="2712027"/>
          </a:xfrm>
          <a:prstGeom prst="rect">
            <a:avLst/>
          </a:prstGeom>
        </p:spPr>
        <p:txBody>
          <a:bodyPr spcFirstLastPara="1" wrap="square" lIns="151875" tIns="151875" rIns="151875" bIns="15187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5400" dirty="0"/>
              <a:t>대용량 </a:t>
            </a:r>
            <a:r>
              <a:rPr lang="ko-KR" altLang="en-US" sz="5400" dirty="0" err="1" smtClean="0"/>
              <a:t>메시징</a:t>
            </a:r>
            <a:r>
              <a:rPr lang="ko-KR" altLang="en-US" sz="5400" dirty="0"/>
              <a:t> </a:t>
            </a:r>
            <a:r>
              <a:rPr lang="ko-KR" altLang="en-US" sz="5400" dirty="0" smtClean="0"/>
              <a:t>프로젝트</a:t>
            </a:r>
            <a:endParaRPr lang="ko-KR" altLang="en-US" sz="49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Picture 2" descr="쿠버네티스] 모니터링과 로깅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1" t="14226" r="27917" b="14720"/>
          <a:stretch/>
        </p:blipFill>
        <p:spPr bwMode="auto">
          <a:xfrm>
            <a:off x="10088335" y="7029639"/>
            <a:ext cx="1246886" cy="98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339" y="7029639"/>
            <a:ext cx="1018726" cy="922218"/>
          </a:xfrm>
          <a:prstGeom prst="rect">
            <a:avLst/>
          </a:prstGeom>
        </p:spPr>
      </p:pic>
      <p:pic>
        <p:nvPicPr>
          <p:cNvPr id="6" name="Picture 2" descr="What is Docker? - Viking Software A/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301" y="6931171"/>
            <a:ext cx="1078673" cy="10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7"/>
          <a:stretch/>
        </p:blipFill>
        <p:spPr>
          <a:xfrm>
            <a:off x="7076198" y="6968557"/>
            <a:ext cx="1294742" cy="1162499"/>
          </a:xfrm>
          <a:prstGeom prst="rect">
            <a:avLst/>
          </a:prstGeom>
        </p:spPr>
      </p:pic>
      <p:pic>
        <p:nvPicPr>
          <p:cNvPr id="8" name="Picture 10" descr="Instana를 통한 Oracle Database 모니터링 및 성능 관리 | IBM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2" r="17606"/>
          <a:stretch/>
        </p:blipFill>
        <p:spPr bwMode="auto">
          <a:xfrm>
            <a:off x="11049000" y="5651595"/>
            <a:ext cx="1357303" cy="98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MariaDB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0" r="19074"/>
          <a:stretch/>
        </p:blipFill>
        <p:spPr bwMode="auto">
          <a:xfrm>
            <a:off x="9665141" y="5666430"/>
            <a:ext cx="1324986" cy="95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9842" y="4396020"/>
            <a:ext cx="1048408" cy="825206"/>
          </a:xfrm>
          <a:prstGeom prst="rect">
            <a:avLst/>
          </a:prstGeom>
        </p:spPr>
      </p:pic>
      <p:pic>
        <p:nvPicPr>
          <p:cNvPr id="11" name="Picture 4" descr="JAVA] 자바란?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2" r="28746"/>
          <a:stretch/>
        </p:blipFill>
        <p:spPr bwMode="auto">
          <a:xfrm>
            <a:off x="4118932" y="4094741"/>
            <a:ext cx="1259498" cy="142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Kafka] Kafka란 - Azderica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5" b="22877"/>
          <a:stretch/>
        </p:blipFill>
        <p:spPr bwMode="auto">
          <a:xfrm>
            <a:off x="6778771" y="5770504"/>
            <a:ext cx="1584472" cy="82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821" y="5586859"/>
            <a:ext cx="984945" cy="989682"/>
          </a:xfrm>
          <a:prstGeom prst="rect">
            <a:avLst/>
          </a:prstGeom>
        </p:spPr>
      </p:pic>
      <p:pic>
        <p:nvPicPr>
          <p:cNvPr id="14" name="Picture 2" descr="https://blog.kakaocdn.net/dn/wiIgT/btsEeKdyGRb/sW24peLd6jycCzAJa9f2k0/im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952" y="5696162"/>
            <a:ext cx="960068" cy="96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ll Aboard the ExpressJS | jonclawson.com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33"/>
          <a:stretch/>
        </p:blipFill>
        <p:spPr bwMode="auto">
          <a:xfrm>
            <a:off x="12647924" y="4253633"/>
            <a:ext cx="1415839" cy="112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s://velog.velcdn.com/images/xung99/post/b7598724-ddbe-4e66-bc80-3243a3b5d799/image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592" y="4197272"/>
            <a:ext cx="1287048" cy="118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miro.medium.com/v2/resize:fit:650/1*oAwGDARfOzWoZnq1Rhingg.pn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r="17967"/>
          <a:stretch/>
        </p:blipFill>
        <p:spPr bwMode="auto">
          <a:xfrm>
            <a:off x="11523635" y="4278893"/>
            <a:ext cx="1143001" cy="106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939" y="4365347"/>
            <a:ext cx="1053369" cy="95205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066" y="4278876"/>
            <a:ext cx="1088856" cy="95205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25" y="4365347"/>
            <a:ext cx="1091729" cy="957657"/>
          </a:xfrm>
          <a:prstGeom prst="rect">
            <a:avLst/>
          </a:prstGeom>
        </p:spPr>
      </p:pic>
      <p:pic>
        <p:nvPicPr>
          <p:cNvPr id="21" name="Picture 6" descr="nginx의 기본적인 설정들을 알아보자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116" y="6718546"/>
            <a:ext cx="2334928" cy="160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71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4391473" y="569999"/>
            <a:ext cx="13896530" cy="577059"/>
          </a:xfrm>
          <a:prstGeom prst="rect">
            <a:avLst/>
          </a:prstGeom>
          <a:solidFill>
            <a:srgbClr val="FDC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EC8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" y="570001"/>
            <a:ext cx="1367135" cy="577061"/>
          </a:xfrm>
          <a:prstGeom prst="rect">
            <a:avLst/>
          </a:prstGeom>
          <a:solidFill>
            <a:srgbClr val="FEB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9105" y="282962"/>
            <a:ext cx="3567185" cy="685070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5791" y="9773972"/>
            <a:ext cx="17996418" cy="1539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ECF6FA-02F5-4F1D-8AA3-ED46C85EB3FD}"/>
              </a:ext>
            </a:extLst>
          </p:cNvPr>
          <p:cNvSpPr/>
          <p:nvPr/>
        </p:nvSpPr>
        <p:spPr>
          <a:xfrm>
            <a:off x="1032244" y="121472"/>
            <a:ext cx="3660905" cy="846554"/>
          </a:xfrm>
          <a:prstGeom prst="rect">
            <a:avLst/>
          </a:prstGeom>
          <a:solidFill>
            <a:srgbClr val="FFD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연구 내용 및 결과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" y="65902"/>
            <a:ext cx="27706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700">
              <a:solidFill>
                <a:prstClr val="black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851" y="2887210"/>
            <a:ext cx="7327962" cy="5070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430835" y="1337038"/>
            <a:ext cx="1022151" cy="822575"/>
            <a:chOff x="719403" y="1551228"/>
            <a:chExt cx="681434" cy="548383"/>
          </a:xfrm>
        </p:grpSpPr>
        <p:sp>
          <p:nvSpPr>
            <p:cNvPr id="17" name="화살표: 갈매기형 수장 28">
              <a:extLst>
                <a:ext uri="{FF2B5EF4-FFF2-40B4-BE49-F238E27FC236}">
                  <a16:creationId xmlns:a16="http://schemas.microsoft.com/office/drawing/2014/main" id="{1D429A14-2C4D-4E8D-A713-395D690B83B8}"/>
                </a:ext>
              </a:extLst>
            </p:cNvPr>
            <p:cNvSpPr/>
            <p:nvPr/>
          </p:nvSpPr>
          <p:spPr>
            <a:xfrm>
              <a:off x="1035077" y="1551228"/>
              <a:ext cx="365760" cy="54838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  <p:sp>
          <p:nvSpPr>
            <p:cNvPr id="18" name="화살표: 갈매기형 수장 29">
              <a:extLst>
                <a:ext uri="{FF2B5EF4-FFF2-40B4-BE49-F238E27FC236}">
                  <a16:creationId xmlns:a16="http://schemas.microsoft.com/office/drawing/2014/main" id="{1E774B94-8BAB-4911-944B-0FB8CB53A8D0}"/>
                </a:ext>
              </a:extLst>
            </p:cNvPr>
            <p:cNvSpPr/>
            <p:nvPr/>
          </p:nvSpPr>
          <p:spPr>
            <a:xfrm>
              <a:off x="719403" y="1551228"/>
              <a:ext cx="365760" cy="54838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C89F4D3-5EA2-4BE1-B6CA-E6061A0586EB}"/>
              </a:ext>
            </a:extLst>
          </p:cNvPr>
          <p:cNvSpPr txBox="1"/>
          <p:nvPr/>
        </p:nvSpPr>
        <p:spPr>
          <a:xfrm>
            <a:off x="1643397" y="1492682"/>
            <a:ext cx="7925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prstClr val="black"/>
                </a:solidFill>
              </a:rPr>
              <a:t>추천 시스템 </a:t>
            </a:r>
            <a:r>
              <a:rPr lang="en-US" altLang="ko-KR" sz="3600" b="1" dirty="0">
                <a:solidFill>
                  <a:schemeClr val="tx2"/>
                </a:solidFill>
              </a:rPr>
              <a:t>- </a:t>
            </a:r>
            <a:r>
              <a:rPr lang="ko-KR" altLang="en-US" sz="3600" b="1" dirty="0">
                <a:solidFill>
                  <a:schemeClr val="tx2"/>
                </a:solidFill>
              </a:rPr>
              <a:t>데이터 수집 </a:t>
            </a:r>
            <a:r>
              <a:rPr lang="en-US" altLang="ko-KR" sz="3600" b="1" dirty="0">
                <a:solidFill>
                  <a:schemeClr val="tx2"/>
                </a:solidFill>
              </a:rPr>
              <a:t>Sensor</a:t>
            </a:r>
            <a:r>
              <a:rPr lang="en-US" altLang="ko-KR" sz="3600" b="1" dirty="0">
                <a:solidFill>
                  <a:prstClr val="black"/>
                </a:solidFill>
              </a:rPr>
              <a:t>  </a:t>
            </a:r>
            <a:endParaRPr lang="ko-KR" altLang="en-US" sz="3600" b="1" dirty="0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234AFF-0EA2-434C-B69F-13E39F4B4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66" y="2962997"/>
            <a:ext cx="7281542" cy="54411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D1641F-DFD1-48FF-A622-0EB59533926F}"/>
              </a:ext>
            </a:extLst>
          </p:cNvPr>
          <p:cNvSpPr txBox="1"/>
          <p:nvPr/>
        </p:nvSpPr>
        <p:spPr>
          <a:xfrm>
            <a:off x="2949683" y="8484722"/>
            <a:ext cx="40168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/>
              <a:t>데이터 </a:t>
            </a:r>
            <a:r>
              <a:rPr lang="ko-KR" altLang="en-US" sz="2700" dirty="0" err="1"/>
              <a:t>카빙</a:t>
            </a:r>
            <a:endParaRPr lang="ko-KR" altLang="en-US" sz="2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35DC8B-7ED1-492E-B6B4-4B44663FB6A1}"/>
              </a:ext>
            </a:extLst>
          </p:cNvPr>
          <p:cNvSpPr txBox="1"/>
          <p:nvPr/>
        </p:nvSpPr>
        <p:spPr>
          <a:xfrm>
            <a:off x="11718130" y="8506576"/>
            <a:ext cx="40168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/>
              <a:t>데이터 전송</a:t>
            </a:r>
          </a:p>
        </p:txBody>
      </p:sp>
    </p:spTree>
    <p:extLst>
      <p:ext uri="{BB962C8B-B14F-4D97-AF65-F5344CB8AC3E}">
        <p14:creationId xmlns:p14="http://schemas.microsoft.com/office/powerpoint/2010/main" val="24801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B55BD0D-0427-4E63-A9C3-1EAA0D70D748}"/>
              </a:ext>
            </a:extLst>
          </p:cNvPr>
          <p:cNvCxnSpPr>
            <a:cxnSpLocks/>
            <a:stCxn id="28" idx="4"/>
            <a:endCxn id="6" idx="0"/>
          </p:cNvCxnSpPr>
          <p:nvPr/>
        </p:nvCxnSpPr>
        <p:spPr>
          <a:xfrm flipH="1" flipV="1">
            <a:off x="6304547" y="4509306"/>
            <a:ext cx="1672644" cy="239811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2359597-18E3-4B2F-960B-B806CF847419}"/>
              </a:ext>
            </a:extLst>
          </p:cNvPr>
          <p:cNvCxnSpPr>
            <a:stCxn id="7" idx="4"/>
            <a:endCxn id="6" idx="0"/>
          </p:cNvCxnSpPr>
          <p:nvPr/>
        </p:nvCxnSpPr>
        <p:spPr>
          <a:xfrm flipV="1">
            <a:off x="4410371" y="4509306"/>
            <a:ext cx="1894176" cy="239811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0713C98-F88A-4A67-9EEB-363482688F5B}"/>
              </a:ext>
            </a:extLst>
          </p:cNvPr>
          <p:cNvCxnSpPr>
            <a:cxnSpLocks/>
            <a:stCxn id="51" idx="0"/>
            <a:endCxn id="53" idx="0"/>
          </p:cNvCxnSpPr>
          <p:nvPr/>
        </p:nvCxnSpPr>
        <p:spPr>
          <a:xfrm>
            <a:off x="13856222" y="4509308"/>
            <a:ext cx="1158867" cy="166730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B323EF9-30DA-44CD-A0BB-A74E34BDF79A}"/>
              </a:ext>
            </a:extLst>
          </p:cNvPr>
          <p:cNvCxnSpPr>
            <a:cxnSpLocks/>
            <a:stCxn id="52" idx="0"/>
            <a:endCxn id="51" idx="0"/>
          </p:cNvCxnSpPr>
          <p:nvPr/>
        </p:nvCxnSpPr>
        <p:spPr>
          <a:xfrm flipV="1">
            <a:off x="12306853" y="4509308"/>
            <a:ext cx="1549370" cy="171410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391473" y="569999"/>
            <a:ext cx="13896530" cy="577059"/>
          </a:xfrm>
          <a:prstGeom prst="rect">
            <a:avLst/>
          </a:prstGeom>
          <a:solidFill>
            <a:srgbClr val="FDC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EC8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" y="570001"/>
            <a:ext cx="1367135" cy="577061"/>
          </a:xfrm>
          <a:prstGeom prst="rect">
            <a:avLst/>
          </a:prstGeom>
          <a:solidFill>
            <a:srgbClr val="FEB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9105" y="282962"/>
            <a:ext cx="3567185" cy="685070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5791" y="9773972"/>
            <a:ext cx="17996418" cy="1539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ECF6FA-02F5-4F1D-8AA3-ED46C85EB3FD}"/>
              </a:ext>
            </a:extLst>
          </p:cNvPr>
          <p:cNvSpPr/>
          <p:nvPr/>
        </p:nvSpPr>
        <p:spPr>
          <a:xfrm>
            <a:off x="1032244" y="121472"/>
            <a:ext cx="3660905" cy="846554"/>
          </a:xfrm>
          <a:prstGeom prst="rect">
            <a:avLst/>
          </a:prstGeom>
          <a:solidFill>
            <a:srgbClr val="FFD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연구 내용 및 결과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" y="65902"/>
            <a:ext cx="27706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700">
              <a:solidFill>
                <a:prstClr val="black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30835" y="1337038"/>
            <a:ext cx="1022151" cy="822575"/>
            <a:chOff x="719403" y="1551228"/>
            <a:chExt cx="681434" cy="548383"/>
          </a:xfrm>
        </p:grpSpPr>
        <p:sp>
          <p:nvSpPr>
            <p:cNvPr id="17" name="화살표: 갈매기형 수장 28">
              <a:extLst>
                <a:ext uri="{FF2B5EF4-FFF2-40B4-BE49-F238E27FC236}">
                  <a16:creationId xmlns:a16="http://schemas.microsoft.com/office/drawing/2014/main" id="{1D429A14-2C4D-4E8D-A713-395D690B83B8}"/>
                </a:ext>
              </a:extLst>
            </p:cNvPr>
            <p:cNvSpPr/>
            <p:nvPr/>
          </p:nvSpPr>
          <p:spPr>
            <a:xfrm>
              <a:off x="1035077" y="1551228"/>
              <a:ext cx="365760" cy="54838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  <p:sp>
          <p:nvSpPr>
            <p:cNvPr id="18" name="화살표: 갈매기형 수장 29">
              <a:extLst>
                <a:ext uri="{FF2B5EF4-FFF2-40B4-BE49-F238E27FC236}">
                  <a16:creationId xmlns:a16="http://schemas.microsoft.com/office/drawing/2014/main" id="{1E774B94-8BAB-4911-944B-0FB8CB53A8D0}"/>
                </a:ext>
              </a:extLst>
            </p:cNvPr>
            <p:cNvSpPr/>
            <p:nvPr/>
          </p:nvSpPr>
          <p:spPr>
            <a:xfrm>
              <a:off x="719403" y="1551228"/>
              <a:ext cx="365760" cy="54838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C89F4D3-5EA2-4BE1-B6CA-E6061A0586EB}"/>
              </a:ext>
            </a:extLst>
          </p:cNvPr>
          <p:cNvSpPr txBox="1"/>
          <p:nvPr/>
        </p:nvSpPr>
        <p:spPr>
          <a:xfrm>
            <a:off x="1643397" y="1492682"/>
            <a:ext cx="7925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prstClr val="black"/>
                </a:solidFill>
              </a:rPr>
              <a:t>추천 시스템 </a:t>
            </a:r>
            <a:r>
              <a:rPr lang="en-US" altLang="ko-KR" sz="3600" b="1" dirty="0">
                <a:solidFill>
                  <a:schemeClr val="tx2"/>
                </a:solidFill>
              </a:rPr>
              <a:t>- </a:t>
            </a:r>
            <a:r>
              <a:rPr lang="ko-KR" altLang="en-US" sz="3600" b="1" dirty="0">
                <a:solidFill>
                  <a:schemeClr val="tx2"/>
                </a:solidFill>
              </a:rPr>
              <a:t>데이터 수집 </a:t>
            </a:r>
            <a:r>
              <a:rPr lang="en-US" altLang="ko-KR" sz="3600" b="1" dirty="0">
                <a:solidFill>
                  <a:schemeClr val="tx2"/>
                </a:solidFill>
              </a:rPr>
              <a:t>User</a:t>
            </a:r>
            <a:endParaRPr lang="ko-KR" altLang="en-US" sz="3600" b="1" dirty="0">
              <a:solidFill>
                <a:prstClr val="black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9168" y="2505236"/>
            <a:ext cx="1830266" cy="18302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80C96E-EB59-445E-8396-AA3DC9F96A7B}"/>
              </a:ext>
            </a:extLst>
          </p:cNvPr>
          <p:cNvSpPr txBox="1"/>
          <p:nvPr/>
        </p:nvSpPr>
        <p:spPr>
          <a:xfrm>
            <a:off x="947224" y="4221207"/>
            <a:ext cx="14680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/>
              <a:t>사용자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06672C-E862-41C4-AB58-73D3049D91AD}"/>
              </a:ext>
            </a:extLst>
          </p:cNvPr>
          <p:cNvSpPr/>
          <p:nvPr/>
        </p:nvSpPr>
        <p:spPr>
          <a:xfrm>
            <a:off x="3060100" y="3072767"/>
            <a:ext cx="6508832" cy="5813618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BA1FD6-0502-407F-A29A-71FB9358C0A3}"/>
              </a:ext>
            </a:extLst>
          </p:cNvPr>
          <p:cNvSpPr/>
          <p:nvPr/>
        </p:nvSpPr>
        <p:spPr>
          <a:xfrm>
            <a:off x="3789032" y="2818775"/>
            <a:ext cx="2848524" cy="495711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b="1" dirty="0">
                <a:solidFill>
                  <a:schemeClr val="tx1"/>
                </a:solidFill>
              </a:rPr>
              <a:t>사용자 재료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F0BD15-FE05-4CFE-A233-706D08C9DAC0}"/>
              </a:ext>
            </a:extLst>
          </p:cNvPr>
          <p:cNvSpPr/>
          <p:nvPr/>
        </p:nvSpPr>
        <p:spPr>
          <a:xfrm>
            <a:off x="4516568" y="4509307"/>
            <a:ext cx="3575957" cy="99604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등록된 재료 정보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A9DFFD3-22A1-44FE-868E-7BC825476694}"/>
              </a:ext>
            </a:extLst>
          </p:cNvPr>
          <p:cNvSpPr/>
          <p:nvPr/>
        </p:nvSpPr>
        <p:spPr>
          <a:xfrm>
            <a:off x="3487807" y="5950044"/>
            <a:ext cx="1845128" cy="957378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재료 이름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0F06780-1F1E-4E4C-B329-67E7C6986BB1}"/>
              </a:ext>
            </a:extLst>
          </p:cNvPr>
          <p:cNvSpPr/>
          <p:nvPr/>
        </p:nvSpPr>
        <p:spPr>
          <a:xfrm>
            <a:off x="7054627" y="5950044"/>
            <a:ext cx="1845128" cy="957378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소비 기한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31267F9-44E8-4625-9E67-A330590A742C}"/>
              </a:ext>
            </a:extLst>
          </p:cNvPr>
          <p:cNvSpPr/>
          <p:nvPr/>
        </p:nvSpPr>
        <p:spPr>
          <a:xfrm>
            <a:off x="5357459" y="6655304"/>
            <a:ext cx="1845128" cy="957378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무게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0971FCA-6A86-4D7C-978D-0781EA7DEE24}"/>
              </a:ext>
            </a:extLst>
          </p:cNvPr>
          <p:cNvCxnSpPr>
            <a:cxnSpLocks/>
            <a:stCxn id="29" idx="0"/>
            <a:endCxn id="6" idx="2"/>
          </p:cNvCxnSpPr>
          <p:nvPr/>
        </p:nvCxnSpPr>
        <p:spPr>
          <a:xfrm flipV="1">
            <a:off x="6280024" y="5505350"/>
            <a:ext cx="24524" cy="114995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2FA5E1D-ED63-45AB-A239-F12483FD75D5}"/>
              </a:ext>
            </a:extLst>
          </p:cNvPr>
          <p:cNvSpPr/>
          <p:nvPr/>
        </p:nvSpPr>
        <p:spPr>
          <a:xfrm>
            <a:off x="10322071" y="3047199"/>
            <a:ext cx="6701906" cy="583918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19619CF-26DB-4869-9920-DB37D7931B67}"/>
              </a:ext>
            </a:extLst>
          </p:cNvPr>
          <p:cNvSpPr/>
          <p:nvPr/>
        </p:nvSpPr>
        <p:spPr>
          <a:xfrm>
            <a:off x="11052117" y="2799344"/>
            <a:ext cx="3292038" cy="495711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b="1" dirty="0">
                <a:solidFill>
                  <a:schemeClr val="tx1"/>
                </a:solidFill>
              </a:rPr>
              <a:t>사용자 레시피 정보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30BF09B-6A4B-4EEE-9676-83AAE375AF4F}"/>
              </a:ext>
            </a:extLst>
          </p:cNvPr>
          <p:cNvSpPr/>
          <p:nvPr/>
        </p:nvSpPr>
        <p:spPr>
          <a:xfrm>
            <a:off x="12068243" y="4509308"/>
            <a:ext cx="3575957" cy="99604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레시피 선택 정보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41B5C7B-18D5-4C3D-9A77-9A09D05BDBF4}"/>
              </a:ext>
            </a:extLst>
          </p:cNvPr>
          <p:cNvSpPr/>
          <p:nvPr/>
        </p:nvSpPr>
        <p:spPr>
          <a:xfrm>
            <a:off x="11384288" y="6223409"/>
            <a:ext cx="1845128" cy="957378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레시피 </a:t>
            </a:r>
            <a:r>
              <a:rPr lang="en-US" altLang="ko-KR" sz="2700" dirty="0">
                <a:solidFill>
                  <a:schemeClr val="tx1"/>
                </a:solidFill>
              </a:rPr>
              <a:t>ID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A2CA680-4EDF-4C2D-8A46-951AC54BCE79}"/>
              </a:ext>
            </a:extLst>
          </p:cNvPr>
          <p:cNvSpPr/>
          <p:nvPr/>
        </p:nvSpPr>
        <p:spPr>
          <a:xfrm>
            <a:off x="14092525" y="6176615"/>
            <a:ext cx="1845128" cy="957378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선택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횟수</a:t>
            </a:r>
          </a:p>
        </p:txBody>
      </p:sp>
    </p:spTree>
    <p:extLst>
      <p:ext uri="{BB962C8B-B14F-4D97-AF65-F5344CB8AC3E}">
        <p14:creationId xmlns:p14="http://schemas.microsoft.com/office/powerpoint/2010/main" val="236501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4391476" y="569999"/>
            <a:ext cx="13896530" cy="577059"/>
          </a:xfrm>
          <a:prstGeom prst="rect">
            <a:avLst/>
          </a:prstGeom>
          <a:solidFill>
            <a:srgbClr val="FDC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kumimoji="1" lang="ko-KR" altLang="en-US" sz="2700">
              <a:solidFill>
                <a:srgbClr val="FEC8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" y="570007"/>
            <a:ext cx="1367135" cy="577061"/>
          </a:xfrm>
          <a:prstGeom prst="rect">
            <a:avLst/>
          </a:prstGeom>
          <a:solidFill>
            <a:srgbClr val="FEB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kumimoji="1" lang="ko-KR" altLang="en-US" sz="270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9108" y="282968"/>
            <a:ext cx="3567185" cy="685070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kumimoji="1" lang="ko-KR" altLang="en-US" sz="270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5793" y="9773972"/>
            <a:ext cx="17996418" cy="1539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kumimoji="1" lang="ko-KR" altLang="en-US" sz="270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ECF6FA-02F5-4F1D-8AA3-ED46C85EB3FD}"/>
              </a:ext>
            </a:extLst>
          </p:cNvPr>
          <p:cNvSpPr/>
          <p:nvPr/>
        </p:nvSpPr>
        <p:spPr>
          <a:xfrm>
            <a:off x="1032247" y="121478"/>
            <a:ext cx="3660905" cy="846554"/>
          </a:xfrm>
          <a:prstGeom prst="rect">
            <a:avLst/>
          </a:prstGeom>
          <a:solidFill>
            <a:srgbClr val="FFD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연구 내용 및 결과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" y="65902"/>
            <a:ext cx="27706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endParaRPr kumimoji="1" lang="ko-KR" altLang="en-US" sz="2700">
              <a:solidFill>
                <a:prstClr val="black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71F844-075C-4C81-8942-C0EB7AE94751}"/>
              </a:ext>
            </a:extLst>
          </p:cNvPr>
          <p:cNvSpPr/>
          <p:nvPr/>
        </p:nvSpPr>
        <p:spPr>
          <a:xfrm>
            <a:off x="2561258" y="2770094"/>
            <a:ext cx="13776920" cy="6330566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kumimoji="1" lang="ko-KR" altLang="en-US" sz="270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76732-B66A-4CA9-96C5-1106C1CA90AA}"/>
              </a:ext>
            </a:extLst>
          </p:cNvPr>
          <p:cNvSpPr txBox="1"/>
          <p:nvPr/>
        </p:nvSpPr>
        <p:spPr>
          <a:xfrm>
            <a:off x="2697138" y="2884740"/>
            <a:ext cx="23373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kumimoji="1" lang="ko-KR" altLang="en-US" sz="2700" b="1" dirty="0">
                <a:solidFill>
                  <a:prstClr val="black"/>
                </a:solidFill>
              </a:rPr>
              <a:t>데이터 처리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D32FBA9-08F0-4D83-A5BA-37048B9C9F93}"/>
              </a:ext>
            </a:extLst>
          </p:cNvPr>
          <p:cNvCxnSpPr>
            <a:cxnSpLocks/>
          </p:cNvCxnSpPr>
          <p:nvPr/>
        </p:nvCxnSpPr>
        <p:spPr>
          <a:xfrm flipV="1">
            <a:off x="-188259" y="5917547"/>
            <a:ext cx="3137321" cy="1782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463A16-875A-450E-B855-5F50A8B6536D}"/>
              </a:ext>
            </a:extLst>
          </p:cNvPr>
          <p:cNvCxnSpPr>
            <a:cxnSpLocks/>
          </p:cNvCxnSpPr>
          <p:nvPr/>
        </p:nvCxnSpPr>
        <p:spPr>
          <a:xfrm flipV="1">
            <a:off x="5034458" y="3845443"/>
            <a:ext cx="1592615" cy="2072111"/>
          </a:xfrm>
          <a:prstGeom prst="bentConnector3">
            <a:avLst>
              <a:gd name="adj1" fmla="val 19242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왼쪽 중괄호 20">
            <a:extLst>
              <a:ext uri="{FF2B5EF4-FFF2-40B4-BE49-F238E27FC236}">
                <a16:creationId xmlns:a16="http://schemas.microsoft.com/office/drawing/2014/main" id="{5A499473-6089-4C10-8B5B-CFD0622E0BD3}"/>
              </a:ext>
            </a:extLst>
          </p:cNvPr>
          <p:cNvSpPr/>
          <p:nvPr/>
        </p:nvSpPr>
        <p:spPr>
          <a:xfrm>
            <a:off x="5345681" y="4461581"/>
            <a:ext cx="485082" cy="3693320"/>
          </a:xfrm>
          <a:prstGeom prst="leftBrace">
            <a:avLst>
              <a:gd name="adj1" fmla="val 100775"/>
              <a:gd name="adj2" fmla="val 49397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latinLnBrk="0"/>
            <a:endParaRPr kumimoji="1" lang="ko-KR" altLang="en-US" sz="2700">
              <a:solidFill>
                <a:prstClr val="black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4423C0-4631-4CFA-9807-9B51F815148E}"/>
              </a:ext>
            </a:extLst>
          </p:cNvPr>
          <p:cNvSpPr txBox="1"/>
          <p:nvPr/>
        </p:nvSpPr>
        <p:spPr>
          <a:xfrm>
            <a:off x="5698352" y="4541845"/>
            <a:ext cx="4387937" cy="36471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kumimoji="1" lang="ko-KR" altLang="en-US" sz="2100" dirty="0" err="1">
                <a:solidFill>
                  <a:prstClr val="black"/>
                </a:solidFill>
              </a:rPr>
              <a:t>레시피정보</a:t>
            </a:r>
            <a:r>
              <a:rPr kumimoji="1" lang="ko-KR" altLang="en-US" sz="2100" dirty="0">
                <a:solidFill>
                  <a:prstClr val="black"/>
                </a:solidFill>
              </a:rPr>
              <a:t> </a:t>
            </a:r>
            <a:r>
              <a:rPr kumimoji="1" lang="en-US" altLang="ko-KR" sz="2100" dirty="0">
                <a:solidFill>
                  <a:prstClr val="black"/>
                </a:solidFill>
              </a:rPr>
              <a:t>(</a:t>
            </a:r>
            <a:r>
              <a:rPr kumimoji="1" lang="ko-KR" altLang="en-US" sz="2100" dirty="0">
                <a:solidFill>
                  <a:prstClr val="black"/>
                </a:solidFill>
              </a:rPr>
              <a:t>레시피 이름</a:t>
            </a:r>
            <a:r>
              <a:rPr kumimoji="1" lang="en-US" altLang="ko-KR" sz="2100" dirty="0">
                <a:solidFill>
                  <a:prstClr val="black"/>
                </a:solidFill>
              </a:rPr>
              <a:t>, </a:t>
            </a:r>
            <a:r>
              <a:rPr kumimoji="1" lang="ko-KR" altLang="en-US" sz="2100" dirty="0">
                <a:solidFill>
                  <a:prstClr val="black"/>
                </a:solidFill>
              </a:rPr>
              <a:t>번호</a:t>
            </a:r>
            <a:r>
              <a:rPr kumimoji="1" lang="en-US" altLang="ko-KR" sz="2100" dirty="0">
                <a:solidFill>
                  <a:prstClr val="black"/>
                </a:solidFill>
              </a:rPr>
              <a:t>)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kumimoji="1" lang="en-US" altLang="ko-KR" sz="2100" dirty="0">
              <a:solidFill>
                <a:prstClr val="black"/>
              </a:solidFill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kumimoji="1" lang="ko-KR" altLang="en-US" sz="2100" dirty="0">
                <a:solidFill>
                  <a:prstClr val="black"/>
                </a:solidFill>
              </a:rPr>
              <a:t>재료정보 </a:t>
            </a:r>
            <a:r>
              <a:rPr kumimoji="1" lang="en-US" altLang="ko-KR" sz="2100" dirty="0">
                <a:solidFill>
                  <a:prstClr val="black"/>
                </a:solidFill>
              </a:rPr>
              <a:t>(</a:t>
            </a:r>
            <a:r>
              <a:rPr kumimoji="1" lang="ko-KR" altLang="en-US" sz="2100" dirty="0">
                <a:solidFill>
                  <a:prstClr val="black"/>
                </a:solidFill>
              </a:rPr>
              <a:t>재료 이름</a:t>
            </a:r>
            <a:r>
              <a:rPr kumimoji="1" lang="en-US" altLang="ko-KR" sz="2100" dirty="0">
                <a:solidFill>
                  <a:prstClr val="black"/>
                </a:solidFill>
              </a:rPr>
              <a:t>, </a:t>
            </a:r>
            <a:r>
              <a:rPr kumimoji="1" lang="ko-KR" altLang="en-US" sz="2100" dirty="0">
                <a:solidFill>
                  <a:prstClr val="black"/>
                </a:solidFill>
              </a:rPr>
              <a:t>재료 </a:t>
            </a:r>
            <a:r>
              <a:rPr kumimoji="1" lang="en-US" altLang="ko-KR" sz="2100" dirty="0">
                <a:solidFill>
                  <a:prstClr val="black"/>
                </a:solidFill>
              </a:rPr>
              <a:t>Type(</a:t>
            </a:r>
            <a:r>
              <a:rPr kumimoji="1" lang="ko-KR" altLang="en-US" sz="2100" dirty="0" err="1">
                <a:solidFill>
                  <a:prstClr val="black"/>
                </a:solidFill>
              </a:rPr>
              <a:t>부재료</a:t>
            </a:r>
            <a:r>
              <a:rPr kumimoji="1" lang="en-US" altLang="ko-KR" sz="2100" dirty="0">
                <a:solidFill>
                  <a:prstClr val="black"/>
                </a:solidFill>
              </a:rPr>
              <a:t>,</a:t>
            </a:r>
            <a:r>
              <a:rPr kumimoji="1" lang="ko-KR" altLang="en-US" sz="2100" dirty="0">
                <a:solidFill>
                  <a:prstClr val="black"/>
                </a:solidFill>
              </a:rPr>
              <a:t>주재료</a:t>
            </a:r>
            <a:r>
              <a:rPr kumimoji="1" lang="en-US" altLang="ko-KR" sz="2100" dirty="0">
                <a:solidFill>
                  <a:prstClr val="black"/>
                </a:solidFill>
              </a:rPr>
              <a:t>))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kumimoji="1" lang="en-US" altLang="ko-KR" sz="2100" dirty="0">
              <a:solidFill>
                <a:prstClr val="black"/>
              </a:solidFill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kumimoji="1" lang="ko-KR" altLang="en-US" sz="2100" dirty="0">
                <a:solidFill>
                  <a:prstClr val="black"/>
                </a:solidFill>
              </a:rPr>
              <a:t>무게정보</a:t>
            </a:r>
            <a:endParaRPr kumimoji="1" lang="en-US" altLang="ko-KR" sz="2100" dirty="0">
              <a:solidFill>
                <a:prstClr val="black"/>
              </a:solidFill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endParaRPr kumimoji="1" lang="en-US" altLang="ko-KR" sz="2100" dirty="0">
              <a:solidFill>
                <a:prstClr val="black"/>
              </a:solidFill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kumimoji="1" lang="ko-KR" altLang="en-US" sz="2100" dirty="0">
                <a:solidFill>
                  <a:prstClr val="black"/>
                </a:solidFill>
              </a:rPr>
              <a:t>재료 소비기한 정보</a:t>
            </a:r>
            <a:endParaRPr kumimoji="1" lang="en-US" altLang="ko-KR" sz="2100" dirty="0">
              <a:solidFill>
                <a:prstClr val="black"/>
              </a:solidFill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endParaRPr kumimoji="1" lang="en-US" altLang="ko-KR" sz="2100" dirty="0">
              <a:solidFill>
                <a:prstClr val="black"/>
              </a:solidFill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kumimoji="1" lang="ko-KR" altLang="en-US" sz="2100" dirty="0">
                <a:solidFill>
                  <a:prstClr val="black"/>
                </a:solidFill>
              </a:rPr>
              <a:t>사용자 레시피 선택 정보</a:t>
            </a:r>
            <a:r>
              <a:rPr kumimoji="1" lang="en-US" altLang="ko-KR" sz="2100" dirty="0">
                <a:solidFill>
                  <a:prstClr val="black"/>
                </a:solidFill>
              </a:rPr>
              <a:t/>
            </a:r>
            <a:br>
              <a:rPr kumimoji="1" lang="en-US" altLang="ko-KR" sz="2100" dirty="0">
                <a:solidFill>
                  <a:prstClr val="black"/>
                </a:solidFill>
              </a:rPr>
            </a:br>
            <a:r>
              <a:rPr kumimoji="1" lang="en-US" altLang="ko-KR" sz="2100" dirty="0">
                <a:solidFill>
                  <a:prstClr val="black"/>
                </a:solidFill>
              </a:rPr>
              <a:t>...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B15B8CC-BB50-43DA-97BC-9B18FB260522}"/>
              </a:ext>
            </a:extLst>
          </p:cNvPr>
          <p:cNvCxnSpPr/>
          <p:nvPr/>
        </p:nvCxnSpPr>
        <p:spPr>
          <a:xfrm>
            <a:off x="11133011" y="4114386"/>
            <a:ext cx="1301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C89F4D3-5EA2-4BE1-B6CA-E6061A0586EB}"/>
              </a:ext>
            </a:extLst>
          </p:cNvPr>
          <p:cNvSpPr txBox="1"/>
          <p:nvPr/>
        </p:nvSpPr>
        <p:spPr>
          <a:xfrm>
            <a:off x="1725542" y="1448019"/>
            <a:ext cx="7925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prstClr val="black"/>
                </a:solidFill>
              </a:rPr>
              <a:t>추천 시스템</a:t>
            </a:r>
            <a:r>
              <a:rPr lang="en-US" altLang="ko-KR" sz="4800" b="1" dirty="0">
                <a:solidFill>
                  <a:prstClr val="black"/>
                </a:solidFill>
              </a:rPr>
              <a:t>  </a:t>
            </a:r>
            <a:r>
              <a:rPr lang="en-US" altLang="ko-KR" sz="3000" b="1" dirty="0">
                <a:solidFill>
                  <a:prstClr val="black"/>
                </a:solidFill>
              </a:rPr>
              <a:t>-</a:t>
            </a:r>
            <a:r>
              <a:rPr lang="ko-KR" altLang="en-US" sz="3000" b="1" dirty="0">
                <a:solidFill>
                  <a:prstClr val="black"/>
                </a:solidFill>
              </a:rPr>
              <a:t>데이터 처리</a:t>
            </a:r>
            <a:r>
              <a:rPr lang="en-US" altLang="ko-KR" sz="3000" b="1" dirty="0">
                <a:solidFill>
                  <a:prstClr val="black"/>
                </a:solidFill>
              </a:rPr>
              <a:t>-</a:t>
            </a:r>
            <a:endParaRPr lang="ko-KR" altLang="en-US" sz="4800" b="1" dirty="0">
              <a:solidFill>
                <a:prstClr val="black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21168" y="1416554"/>
            <a:ext cx="1022151" cy="822575"/>
            <a:chOff x="719403" y="1551228"/>
            <a:chExt cx="681434" cy="548383"/>
          </a:xfrm>
        </p:grpSpPr>
        <p:sp>
          <p:nvSpPr>
            <p:cNvPr id="27" name="화살표: 갈매기형 수장 28">
              <a:extLst>
                <a:ext uri="{FF2B5EF4-FFF2-40B4-BE49-F238E27FC236}">
                  <a16:creationId xmlns:a16="http://schemas.microsoft.com/office/drawing/2014/main" id="{1D429A14-2C4D-4E8D-A713-395D690B83B8}"/>
                </a:ext>
              </a:extLst>
            </p:cNvPr>
            <p:cNvSpPr/>
            <p:nvPr/>
          </p:nvSpPr>
          <p:spPr>
            <a:xfrm>
              <a:off x="1035077" y="1551228"/>
              <a:ext cx="365760" cy="54838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  <p:sp>
          <p:nvSpPr>
            <p:cNvPr id="28" name="화살표: 갈매기형 수장 29">
              <a:extLst>
                <a:ext uri="{FF2B5EF4-FFF2-40B4-BE49-F238E27FC236}">
                  <a16:creationId xmlns:a16="http://schemas.microsoft.com/office/drawing/2014/main" id="{1E774B94-8BAB-4911-944B-0FB8CB53A8D0}"/>
                </a:ext>
              </a:extLst>
            </p:cNvPr>
            <p:cNvSpPr/>
            <p:nvPr/>
          </p:nvSpPr>
          <p:spPr>
            <a:xfrm>
              <a:off x="719403" y="1551228"/>
              <a:ext cx="365760" cy="54838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10475022" y="3450041"/>
            <a:ext cx="4890003" cy="4858647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587690" y="3635168"/>
            <a:ext cx="42769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 err="1">
                <a:solidFill>
                  <a:prstClr val="black"/>
                </a:solidFill>
              </a:rPr>
              <a:t>레시피</a:t>
            </a:r>
            <a:r>
              <a:rPr lang="ko-KR" altLang="en-US" sz="2700" b="1" dirty="0">
                <a:solidFill>
                  <a:prstClr val="black"/>
                </a:solidFill>
              </a:rPr>
              <a:t> 추천 알고리즘</a:t>
            </a:r>
          </a:p>
        </p:txBody>
      </p:sp>
      <p:sp>
        <p:nvSpPr>
          <p:cNvPr id="35" name="타원 34"/>
          <p:cNvSpPr/>
          <p:nvPr/>
        </p:nvSpPr>
        <p:spPr>
          <a:xfrm>
            <a:off x="11095255" y="4412119"/>
            <a:ext cx="1630904" cy="15637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Contents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Based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3131637" y="4790845"/>
            <a:ext cx="1630904" cy="15637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Item 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Based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1910706" y="6278408"/>
            <a:ext cx="1630904" cy="15637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User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Based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9" name="원통 38"/>
          <p:cNvSpPr/>
          <p:nvPr/>
        </p:nvSpPr>
        <p:spPr>
          <a:xfrm>
            <a:off x="3308108" y="5418453"/>
            <a:ext cx="1726478" cy="967467"/>
          </a:xfrm>
          <a:prstGeom prst="can">
            <a:avLst/>
          </a:prstGeom>
          <a:solidFill>
            <a:schemeClr val="bg2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solidFill>
                  <a:schemeClr val="tx1"/>
                </a:solidFill>
              </a:rPr>
              <a:t> Server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0" name="원통 39"/>
          <p:cNvSpPr/>
          <p:nvPr/>
        </p:nvSpPr>
        <p:spPr>
          <a:xfrm>
            <a:off x="6627073" y="3361709"/>
            <a:ext cx="1726478" cy="967467"/>
          </a:xfrm>
          <a:prstGeom prst="can">
            <a:avLst/>
          </a:prstGeom>
          <a:solidFill>
            <a:schemeClr val="bg2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solidFill>
                  <a:schemeClr val="tx1"/>
                </a:solidFill>
              </a:rPr>
              <a:t> DB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D32FBA9-08F0-4D83-A5BA-37048B9C9F93}"/>
              </a:ext>
            </a:extLst>
          </p:cNvPr>
          <p:cNvCxnSpPr>
            <a:cxnSpLocks/>
          </p:cNvCxnSpPr>
          <p:nvPr/>
        </p:nvCxnSpPr>
        <p:spPr>
          <a:xfrm>
            <a:off x="15365026" y="5975885"/>
            <a:ext cx="2250623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8353550" y="3845442"/>
            <a:ext cx="212147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5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4391473" y="569999"/>
            <a:ext cx="13896530" cy="577059"/>
          </a:xfrm>
          <a:prstGeom prst="rect">
            <a:avLst/>
          </a:prstGeom>
          <a:solidFill>
            <a:srgbClr val="FDC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kumimoji="1" lang="ko-KR" altLang="en-US" sz="2700">
              <a:solidFill>
                <a:srgbClr val="FEC800"/>
              </a:solidFill>
              <a:latin typeface="Calibri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" y="570001"/>
            <a:ext cx="1367135" cy="577061"/>
          </a:xfrm>
          <a:prstGeom prst="rect">
            <a:avLst/>
          </a:prstGeom>
          <a:solidFill>
            <a:srgbClr val="FEB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kumimoji="1" lang="ko-KR" altLang="en-US" sz="2700">
              <a:solidFill>
                <a:prstClr val="white"/>
              </a:solidFill>
              <a:latin typeface="Calibri"/>
              <a:ea typeface="맑은 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9105" y="282962"/>
            <a:ext cx="3567185" cy="685070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kumimoji="1" lang="ko-KR" altLang="en-US" sz="2700">
              <a:solidFill>
                <a:prstClr val="white"/>
              </a:solidFill>
              <a:latin typeface="Calibri"/>
              <a:ea typeface="맑은 고딕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2054" y="9774419"/>
            <a:ext cx="17996418" cy="1539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kumimoji="1" lang="ko-KR" altLang="en-US" sz="2700">
              <a:solidFill>
                <a:prstClr val="white"/>
              </a:solidFill>
              <a:latin typeface="Calibri"/>
              <a:ea typeface="맑은 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ECF6FA-02F5-4F1D-8AA3-ED46C85EB3FD}"/>
              </a:ext>
            </a:extLst>
          </p:cNvPr>
          <p:cNvSpPr/>
          <p:nvPr/>
        </p:nvSpPr>
        <p:spPr>
          <a:xfrm>
            <a:off x="1032244" y="121472"/>
            <a:ext cx="3660905" cy="846554"/>
          </a:xfrm>
          <a:prstGeom prst="rect">
            <a:avLst/>
          </a:prstGeom>
          <a:solidFill>
            <a:srgbClr val="FFD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연구 내용 및 결과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89F4D3-5EA2-4BE1-B6CA-E6061A0586EB}"/>
              </a:ext>
            </a:extLst>
          </p:cNvPr>
          <p:cNvSpPr txBox="1"/>
          <p:nvPr/>
        </p:nvSpPr>
        <p:spPr>
          <a:xfrm>
            <a:off x="1725542" y="1448019"/>
            <a:ext cx="9866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kumimoji="1" lang="ko-KR" altLang="en-US" sz="4800" b="1" dirty="0">
                <a:solidFill>
                  <a:prstClr val="black"/>
                </a:solidFill>
                <a:latin typeface="Calibri"/>
                <a:ea typeface="맑은 고딕"/>
              </a:rPr>
              <a:t>추천 시스템</a:t>
            </a:r>
            <a:r>
              <a:rPr kumimoji="1" lang="en-US" altLang="ko-KR" sz="4800" b="1" dirty="0">
                <a:solidFill>
                  <a:prstClr val="black"/>
                </a:solidFill>
                <a:latin typeface="Calibri"/>
                <a:ea typeface="맑은 고딕"/>
              </a:rPr>
              <a:t>  </a:t>
            </a:r>
            <a:r>
              <a:rPr kumimoji="1" lang="en-US" altLang="ko-KR" sz="3000" b="1" dirty="0">
                <a:solidFill>
                  <a:prstClr val="black"/>
                </a:solidFill>
                <a:latin typeface="Calibri"/>
                <a:ea typeface="맑은 고딕"/>
              </a:rPr>
              <a:t>-</a:t>
            </a:r>
            <a:r>
              <a:rPr kumimoji="1" lang="ko-KR" altLang="en-US" sz="3000" b="1" dirty="0">
                <a:solidFill>
                  <a:prstClr val="black"/>
                </a:solidFill>
                <a:latin typeface="Calibri"/>
                <a:ea typeface="맑은 고딕"/>
              </a:rPr>
              <a:t>추천 알고리즘 종류 </a:t>
            </a:r>
            <a:r>
              <a:rPr kumimoji="1" lang="en-US" altLang="ko-KR" sz="3000" b="1" dirty="0">
                <a:solidFill>
                  <a:prstClr val="black"/>
                </a:solidFill>
                <a:latin typeface="Calibri"/>
                <a:ea typeface="맑은 고딕"/>
              </a:rPr>
              <a:t>and</a:t>
            </a:r>
            <a:r>
              <a:rPr kumimoji="1" lang="ko-KR" altLang="en-US" sz="3000" b="1" dirty="0">
                <a:solidFill>
                  <a:prstClr val="black"/>
                </a:solidFill>
                <a:latin typeface="Calibri"/>
                <a:ea typeface="맑은 고딕"/>
              </a:rPr>
              <a:t> 선택 이유</a:t>
            </a:r>
            <a:r>
              <a:rPr kumimoji="1" lang="en-US" altLang="ko-KR" sz="3000" b="1" dirty="0">
                <a:solidFill>
                  <a:prstClr val="black"/>
                </a:solidFill>
                <a:latin typeface="Calibri"/>
                <a:ea typeface="맑은 고딕"/>
              </a:rPr>
              <a:t>-</a:t>
            </a:r>
            <a:endParaRPr kumimoji="1" lang="ko-KR" altLang="en-US" sz="4800" b="1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1168" y="1416554"/>
            <a:ext cx="1022151" cy="822575"/>
            <a:chOff x="719403" y="1551228"/>
            <a:chExt cx="681434" cy="548383"/>
          </a:xfrm>
        </p:grpSpPr>
        <p:sp>
          <p:nvSpPr>
            <p:cNvPr id="29" name="화살표: 갈매기형 수장 28">
              <a:extLst>
                <a:ext uri="{FF2B5EF4-FFF2-40B4-BE49-F238E27FC236}">
                  <a16:creationId xmlns:a16="http://schemas.microsoft.com/office/drawing/2014/main" id="{1D429A14-2C4D-4E8D-A713-395D690B83B8}"/>
                </a:ext>
              </a:extLst>
            </p:cNvPr>
            <p:cNvSpPr/>
            <p:nvPr/>
          </p:nvSpPr>
          <p:spPr>
            <a:xfrm>
              <a:off x="1035077" y="1551228"/>
              <a:ext cx="365760" cy="54838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kumimoji="1" lang="ko-KR" altLang="en-US" sz="2700">
                <a:solidFill>
                  <a:prstClr val="black"/>
                </a:solidFill>
                <a:latin typeface="Calibri"/>
                <a:ea typeface="맑은 고딕"/>
              </a:endParaRPr>
            </a:p>
          </p:txBody>
        </p:sp>
        <p:sp>
          <p:nvSpPr>
            <p:cNvPr id="30" name="화살표: 갈매기형 수장 29">
              <a:extLst>
                <a:ext uri="{FF2B5EF4-FFF2-40B4-BE49-F238E27FC236}">
                  <a16:creationId xmlns:a16="http://schemas.microsoft.com/office/drawing/2014/main" id="{1E774B94-8BAB-4911-944B-0FB8CB53A8D0}"/>
                </a:ext>
              </a:extLst>
            </p:cNvPr>
            <p:cNvSpPr/>
            <p:nvPr/>
          </p:nvSpPr>
          <p:spPr>
            <a:xfrm>
              <a:off x="719403" y="1551228"/>
              <a:ext cx="365760" cy="54838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kumimoji="1" lang="ko-KR" altLang="en-US" sz="2700">
                <a:solidFill>
                  <a:prstClr val="black"/>
                </a:solidFill>
                <a:latin typeface="Calibri"/>
                <a:ea typeface="맑은 고딕"/>
              </a:endParaRPr>
            </a:p>
          </p:txBody>
        </p:sp>
      </p:grp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" y="65902"/>
            <a:ext cx="27706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/>
          <a:p>
            <a:pPr defTabSz="1371600">
              <a:defRPr/>
            </a:pPr>
            <a:endParaRPr kumimoji="1" lang="ko-KR" altLang="en-US" sz="270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sp>
        <p:nvSpPr>
          <p:cNvPr id="2051" name="AutoShape 2" descr="user free icon에 대한 이미지 검색결과"/>
          <p:cNvSpPr>
            <a:spLocks noChangeAspect="1" noChangeArrowheads="1"/>
          </p:cNvSpPr>
          <p:nvPr/>
        </p:nvSpPr>
        <p:spPr bwMode="auto">
          <a:xfrm>
            <a:off x="252413" y="-216694"/>
            <a:ext cx="457200" cy="45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kumimoji="1" lang="ko-KR" altLang="en-US" sz="270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sp>
        <p:nvSpPr>
          <p:cNvPr id="2052" name="AutoShape 4" descr="Male User free icon"/>
          <p:cNvSpPr>
            <a:spLocks noChangeAspect="1" noChangeArrowheads="1"/>
          </p:cNvSpPr>
          <p:nvPr/>
        </p:nvSpPr>
        <p:spPr bwMode="auto">
          <a:xfrm>
            <a:off x="481013" y="11906"/>
            <a:ext cx="457200" cy="45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kumimoji="1" lang="ko-KR" altLang="en-US" sz="270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sp>
        <p:nvSpPr>
          <p:cNvPr id="2053" name="AutoShape 6" descr="Male User free icon"/>
          <p:cNvSpPr>
            <a:spLocks noChangeAspect="1" noChangeArrowheads="1"/>
          </p:cNvSpPr>
          <p:nvPr/>
        </p:nvSpPr>
        <p:spPr bwMode="auto">
          <a:xfrm>
            <a:off x="709613" y="240506"/>
            <a:ext cx="457200" cy="45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>
              <a:defRPr/>
            </a:pPr>
            <a:endParaRPr kumimoji="1" lang="ko-KR" altLang="en-US" sz="270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552817-63AA-48FF-B59B-5E56491BD3AF}"/>
              </a:ext>
            </a:extLst>
          </p:cNvPr>
          <p:cNvSpPr/>
          <p:nvPr/>
        </p:nvSpPr>
        <p:spPr>
          <a:xfrm>
            <a:off x="818825" y="4430831"/>
            <a:ext cx="3111189" cy="147196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b="1" dirty="0">
                <a:solidFill>
                  <a:schemeClr val="bg1"/>
                </a:solidFill>
              </a:rPr>
              <a:t>재료 관리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01C0311-510E-4740-B8AD-97454043ACEE}"/>
              </a:ext>
            </a:extLst>
          </p:cNvPr>
          <p:cNvCxnSpPr>
            <a:cxnSpLocks/>
            <a:stCxn id="5" idx="3"/>
            <a:endCxn id="47" idx="1"/>
          </p:cNvCxnSpPr>
          <p:nvPr/>
        </p:nvCxnSpPr>
        <p:spPr>
          <a:xfrm flipV="1">
            <a:off x="3930014" y="3362125"/>
            <a:ext cx="2296074" cy="180468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0F88F8B-CE4A-4D44-A784-9D08DE87B118}"/>
              </a:ext>
            </a:extLst>
          </p:cNvPr>
          <p:cNvCxnSpPr>
            <a:cxnSpLocks/>
            <a:stCxn id="5" idx="3"/>
            <a:endCxn id="46" idx="1"/>
          </p:cNvCxnSpPr>
          <p:nvPr/>
        </p:nvCxnSpPr>
        <p:spPr>
          <a:xfrm>
            <a:off x="3930014" y="5166812"/>
            <a:ext cx="2296074" cy="178078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A53ED05-879C-40E4-B624-D253964E231E}"/>
              </a:ext>
            </a:extLst>
          </p:cNvPr>
          <p:cNvSpPr/>
          <p:nvPr/>
        </p:nvSpPr>
        <p:spPr>
          <a:xfrm>
            <a:off x="6226088" y="6211616"/>
            <a:ext cx="3111189" cy="147196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b="1" dirty="0">
                <a:solidFill>
                  <a:schemeClr val="tx1"/>
                </a:solidFill>
              </a:rPr>
              <a:t>사용자 기반 </a:t>
            </a:r>
            <a:r>
              <a:rPr lang="en-US" altLang="ko-KR" sz="2700" b="1" dirty="0">
                <a:solidFill>
                  <a:schemeClr val="tx1"/>
                </a:solidFill>
              </a:rPr>
              <a:t/>
            </a:r>
            <a:br>
              <a:rPr lang="en-US" altLang="ko-KR" sz="2700" b="1" dirty="0">
                <a:solidFill>
                  <a:schemeClr val="tx1"/>
                </a:solidFill>
              </a:rPr>
            </a:br>
            <a:r>
              <a:rPr lang="ko-KR" altLang="en-US" sz="2700" b="1" dirty="0">
                <a:solidFill>
                  <a:schemeClr val="tx1"/>
                </a:solidFill>
              </a:rPr>
              <a:t>협업 필터링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EDB2355-8F4B-44E5-860F-9E2663199BDF}"/>
              </a:ext>
            </a:extLst>
          </p:cNvPr>
          <p:cNvSpPr/>
          <p:nvPr/>
        </p:nvSpPr>
        <p:spPr>
          <a:xfrm>
            <a:off x="6226088" y="2626144"/>
            <a:ext cx="3111189" cy="147196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b="1" dirty="0">
                <a:solidFill>
                  <a:schemeClr val="tx1"/>
                </a:solidFill>
              </a:rPr>
              <a:t>재료 기반 추천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D68B58-3FEF-43B5-B1E4-63C78F715DF3}"/>
              </a:ext>
            </a:extLst>
          </p:cNvPr>
          <p:cNvSpPr txBox="1"/>
          <p:nvPr/>
        </p:nvSpPr>
        <p:spPr>
          <a:xfrm>
            <a:off x="6226087" y="4118966"/>
            <a:ext cx="53656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/>
              <a:t>사용자가 가지고 있는 재료의</a:t>
            </a:r>
            <a:r>
              <a:rPr lang="ko-KR" altLang="en-US" sz="2700" dirty="0">
                <a:solidFill>
                  <a:srgbClr val="FF0000"/>
                </a:solidFill>
              </a:rPr>
              <a:t> </a:t>
            </a:r>
            <a:r>
              <a:rPr lang="ko-KR" altLang="en-US" sz="3000" dirty="0">
                <a:solidFill>
                  <a:srgbClr val="FF0000"/>
                </a:solidFill>
              </a:rPr>
              <a:t>효율적 사용</a:t>
            </a:r>
            <a:r>
              <a:rPr lang="ko-KR" altLang="en-US" sz="2700" dirty="0"/>
              <a:t>을 위해서 선택</a:t>
            </a:r>
            <a:r>
              <a:rPr lang="en-US" altLang="ko-KR" sz="2700" dirty="0"/>
              <a:t/>
            </a:r>
            <a:br>
              <a:rPr lang="en-US" altLang="ko-KR" sz="2700" dirty="0"/>
            </a:br>
            <a:endParaRPr lang="ko-KR" altLang="en-US" sz="27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F535890-2C74-4625-A974-3BE958C83DB2}"/>
              </a:ext>
            </a:extLst>
          </p:cNvPr>
          <p:cNvSpPr txBox="1"/>
          <p:nvPr/>
        </p:nvSpPr>
        <p:spPr>
          <a:xfrm>
            <a:off x="6022821" y="7714742"/>
            <a:ext cx="5871117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/>
              <a:t>사용자가 만들 수 있는 것 뿐만 아니라 </a:t>
            </a:r>
            <a:r>
              <a:rPr lang="ko-KR" altLang="en-US" sz="3000" dirty="0">
                <a:solidFill>
                  <a:srgbClr val="FF0000"/>
                </a:solidFill>
              </a:rPr>
              <a:t>사용자들이 선호하는 레시피</a:t>
            </a:r>
            <a:r>
              <a:rPr lang="ko-KR" altLang="en-US" sz="2700" dirty="0"/>
              <a:t>를 추천해주기 위해 선택</a:t>
            </a:r>
            <a:r>
              <a:rPr lang="en-US" altLang="ko-KR" sz="2700" dirty="0"/>
              <a:t/>
            </a:r>
            <a:br>
              <a:rPr lang="en-US" altLang="ko-KR" sz="2700" dirty="0"/>
            </a:br>
            <a:endParaRPr lang="ko-KR" altLang="en-US" sz="2700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97473F4-3EAD-4365-80A0-FD9D0B097E25}"/>
              </a:ext>
            </a:extLst>
          </p:cNvPr>
          <p:cNvCxnSpPr>
            <a:cxnSpLocks/>
          </p:cNvCxnSpPr>
          <p:nvPr/>
        </p:nvCxnSpPr>
        <p:spPr>
          <a:xfrm flipV="1">
            <a:off x="9337277" y="6945791"/>
            <a:ext cx="3384047" cy="180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7767291-0ED6-4E1A-94DB-8E3E00C5ED7D}"/>
              </a:ext>
            </a:extLst>
          </p:cNvPr>
          <p:cNvSpPr/>
          <p:nvPr/>
        </p:nvSpPr>
        <p:spPr>
          <a:xfrm>
            <a:off x="12721323" y="6209812"/>
            <a:ext cx="3111189" cy="147196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b="1" dirty="0">
                <a:solidFill>
                  <a:schemeClr val="tx1"/>
                </a:solidFill>
              </a:rPr>
              <a:t>아이템 기반 </a:t>
            </a:r>
            <a:r>
              <a:rPr lang="en-US" altLang="ko-KR" sz="2700" b="1" dirty="0">
                <a:solidFill>
                  <a:schemeClr val="tx1"/>
                </a:solidFill>
              </a:rPr>
              <a:t/>
            </a:r>
            <a:br>
              <a:rPr lang="en-US" altLang="ko-KR" sz="2700" b="1" dirty="0">
                <a:solidFill>
                  <a:schemeClr val="tx1"/>
                </a:solidFill>
              </a:rPr>
            </a:br>
            <a:r>
              <a:rPr lang="ko-KR" altLang="en-US" sz="2700" b="1" dirty="0">
                <a:solidFill>
                  <a:schemeClr val="tx1"/>
                </a:solidFill>
              </a:rPr>
              <a:t>협업 필터링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184D246-7D9F-4EB8-BF2E-1C030FA04834}"/>
              </a:ext>
            </a:extLst>
          </p:cNvPr>
          <p:cNvSpPr txBox="1"/>
          <p:nvPr/>
        </p:nvSpPr>
        <p:spPr>
          <a:xfrm>
            <a:off x="12177979" y="7681771"/>
            <a:ext cx="5970494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/>
              <a:t>사용자 기반 협업 필터링의 문제점</a:t>
            </a:r>
            <a:r>
              <a:rPr lang="en-US" altLang="ko-KR" sz="2700" dirty="0"/>
              <a:t/>
            </a:r>
            <a:br>
              <a:rPr lang="en-US" altLang="ko-KR" sz="2700" dirty="0"/>
            </a:br>
            <a:r>
              <a:rPr lang="en-US" altLang="ko-KR" sz="2700" dirty="0"/>
              <a:t> : </a:t>
            </a:r>
            <a:r>
              <a:rPr lang="ko-KR" altLang="en-US" sz="2700" dirty="0"/>
              <a:t>사용자들이 선택하는 레시피들만 추천 </a:t>
            </a:r>
            <a:r>
              <a:rPr lang="en-US" altLang="ko-KR" sz="4200" dirty="0"/>
              <a:t>-&gt;</a:t>
            </a:r>
            <a:r>
              <a:rPr lang="en-US" altLang="ko-KR" sz="2700" dirty="0"/>
              <a:t>  </a:t>
            </a:r>
            <a:r>
              <a:rPr lang="ko-KR" altLang="en-US" sz="2700" dirty="0"/>
              <a:t>추천의 폭이 줄어든다</a:t>
            </a:r>
            <a:r>
              <a:rPr lang="en-US" altLang="ko-KR" sz="2700" dirty="0"/>
              <a:t>.</a:t>
            </a:r>
            <a:br>
              <a:rPr lang="en-US" altLang="ko-KR" sz="2700" dirty="0"/>
            </a:br>
            <a:r>
              <a:rPr lang="ko-KR" altLang="en-US" sz="3000" dirty="0">
                <a:solidFill>
                  <a:srgbClr val="FF0000"/>
                </a:solidFill>
              </a:rPr>
              <a:t>추천의 폭</a:t>
            </a:r>
            <a:r>
              <a:rPr lang="ko-KR" altLang="en-US" sz="2700" dirty="0"/>
              <a:t>을 높여 주기 위해 선택</a:t>
            </a:r>
            <a:r>
              <a:rPr lang="en-US" altLang="ko-KR" sz="2700" dirty="0"/>
              <a:t/>
            </a:r>
            <a:br>
              <a:rPr lang="en-US" altLang="ko-KR" sz="2700" dirty="0"/>
            </a:br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95166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/>
          <p:cNvCxnSpPr>
            <a:stCxn id="33" idx="3"/>
            <a:endCxn id="34" idx="1"/>
          </p:cNvCxnSpPr>
          <p:nvPr/>
        </p:nvCxnSpPr>
        <p:spPr>
          <a:xfrm flipV="1">
            <a:off x="13277089" y="2945747"/>
            <a:ext cx="516476" cy="117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4" name="직사각형 3"/>
          <p:cNvSpPr/>
          <p:nvPr/>
        </p:nvSpPr>
        <p:spPr>
          <a:xfrm>
            <a:off x="4391473" y="569999"/>
            <a:ext cx="13896530" cy="577059"/>
          </a:xfrm>
          <a:prstGeom prst="rect">
            <a:avLst/>
          </a:prstGeom>
          <a:solidFill>
            <a:srgbClr val="FDC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700">
              <a:solidFill>
                <a:srgbClr val="FEC8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" y="570001"/>
            <a:ext cx="1367135" cy="577061"/>
          </a:xfrm>
          <a:prstGeom prst="rect">
            <a:avLst/>
          </a:prstGeom>
          <a:solidFill>
            <a:srgbClr val="FEB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79105" y="282962"/>
            <a:ext cx="3567185" cy="685070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5791" y="9773972"/>
            <a:ext cx="17996418" cy="1539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32244" y="121472"/>
            <a:ext cx="3660905" cy="846554"/>
          </a:xfrm>
          <a:prstGeom prst="rect">
            <a:avLst/>
          </a:prstGeom>
          <a:solidFill>
            <a:srgbClr val="FFD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연구 내용 및 결과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>
          <a:xfrm>
            <a:off x="0" y="0"/>
            <a:ext cx="18288000" cy="685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37160" tIns="68580" rIns="137160" bIns="68580" anchor="ctr" anchorCtr="0">
            <a:normAutofit/>
          </a:bodyPr>
          <a:lstStyle/>
          <a:p>
            <a:pPr lvl="0">
              <a:defRPr lang="ko-KR" altLang="en-US"/>
            </a:pPr>
            <a:endParaRPr lang="ko-KR" altLang="en-US" sz="2700">
              <a:solidFill>
                <a:prstClr val="black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30835" y="1337038"/>
            <a:ext cx="1022151" cy="822575"/>
            <a:chOff x="719403" y="1551228"/>
            <a:chExt cx="681434" cy="548383"/>
          </a:xfrm>
        </p:grpSpPr>
        <p:sp>
          <p:nvSpPr>
            <p:cNvPr id="11" name="화살표: 갈매기형 수장 28"/>
            <p:cNvSpPr/>
            <p:nvPr/>
          </p:nvSpPr>
          <p:spPr>
            <a:xfrm>
              <a:off x="1035077" y="1551228"/>
              <a:ext cx="365760" cy="548383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700">
                <a:solidFill>
                  <a:prstClr val="black"/>
                </a:solidFill>
              </a:endParaRPr>
            </a:p>
          </p:txBody>
        </p:sp>
        <p:sp>
          <p:nvSpPr>
            <p:cNvPr id="12" name="화살표: 갈매기형 수장 29"/>
            <p:cNvSpPr/>
            <p:nvPr/>
          </p:nvSpPr>
          <p:spPr>
            <a:xfrm>
              <a:off x="719403" y="1551228"/>
              <a:ext cx="365760" cy="548383"/>
            </a:xfrm>
            <a:prstGeom prst="chevron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700">
                <a:solidFill>
                  <a:prstClr val="black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643391" y="1492682"/>
            <a:ext cx="14173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b="1">
                <a:solidFill>
                  <a:prstClr val="black"/>
                </a:solidFill>
              </a:rPr>
              <a:t>추천 시스템 </a:t>
            </a:r>
            <a:r>
              <a:rPr lang="en-US" altLang="ko-KR" sz="3600" b="1">
                <a:solidFill>
                  <a:schemeClr val="tx2"/>
                </a:solidFill>
              </a:rPr>
              <a:t>– </a:t>
            </a:r>
            <a:r>
              <a:rPr lang="ko-KR" altLang="en-US" sz="3600" b="1">
                <a:solidFill>
                  <a:schemeClr val="tx2"/>
                </a:solidFill>
              </a:rPr>
              <a:t>레시피 추천 알고리즘 </a:t>
            </a:r>
            <a:r>
              <a:rPr lang="en-US" altLang="ko-KR" sz="3600" b="1">
                <a:solidFill>
                  <a:schemeClr val="tx2"/>
                </a:solidFill>
              </a:rPr>
              <a:t>Contents Based</a:t>
            </a:r>
            <a:r>
              <a:rPr lang="ko-KR" altLang="en-US" sz="3600" b="1">
                <a:solidFill>
                  <a:schemeClr val="tx2"/>
                </a:solidFill>
              </a:rPr>
              <a:t> </a:t>
            </a:r>
            <a:r>
              <a:rPr lang="en-US" altLang="ko-KR" sz="3600" b="1">
                <a:solidFill>
                  <a:schemeClr val="tx2"/>
                </a:solidFill>
              </a:rPr>
              <a:t>Recommend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92083" y="2873462"/>
            <a:ext cx="5440794" cy="2208068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2100" dirty="0"/>
              <a:t>U: User Data</a:t>
            </a:r>
            <a:r>
              <a:rPr lang="ko-KR" altLang="en-US" sz="2100" dirty="0"/>
              <a:t>, 사용자 정보</a:t>
            </a:r>
            <a:endParaRPr lang="en-US" altLang="ko-KR" sz="2100" dirty="0"/>
          </a:p>
          <a:p>
            <a:pPr>
              <a:defRPr lang="ko-KR" altLang="en-US"/>
            </a:pPr>
            <a:r>
              <a:rPr lang="en-US" altLang="ko-KR" sz="2100" dirty="0"/>
              <a:t>R:</a:t>
            </a:r>
            <a:r>
              <a:rPr lang="ko-KR" altLang="en-US" sz="2100" dirty="0"/>
              <a:t> </a:t>
            </a:r>
            <a:r>
              <a:rPr lang="en-US" altLang="ko-KR" sz="2100" dirty="0"/>
              <a:t>Recipe Data, </a:t>
            </a:r>
            <a:r>
              <a:rPr lang="ko-KR" altLang="en-US" sz="2100" dirty="0"/>
              <a:t>레시피 정보</a:t>
            </a:r>
          </a:p>
          <a:p>
            <a:pPr>
              <a:defRPr lang="ko-KR" altLang="en-US"/>
            </a:pPr>
            <a:r>
              <a:rPr lang="en-US" altLang="ko-KR" sz="2100" dirty="0"/>
              <a:t>W:</a:t>
            </a:r>
            <a:r>
              <a:rPr lang="ko-KR" altLang="en-US" sz="2100" dirty="0"/>
              <a:t> </a:t>
            </a:r>
            <a:r>
              <a:rPr lang="en-US" altLang="ko-KR" sz="2100" dirty="0"/>
              <a:t>Weight </a:t>
            </a:r>
            <a:r>
              <a:rPr lang="ko-KR" altLang="en-US" sz="2100" dirty="0"/>
              <a:t>, 가중치</a:t>
            </a:r>
          </a:p>
          <a:p>
            <a:pPr>
              <a:defRPr lang="ko-KR" altLang="en-US"/>
            </a:pPr>
            <a:r>
              <a:rPr lang="en-US" altLang="ko-KR" sz="2100" dirty="0"/>
              <a:t>T:</a:t>
            </a:r>
            <a:r>
              <a:rPr lang="ko-KR" altLang="en-US" sz="2100" dirty="0"/>
              <a:t> </a:t>
            </a:r>
            <a:r>
              <a:rPr lang="en-US" altLang="ko-KR" sz="2100" dirty="0"/>
              <a:t>Temp Weight, </a:t>
            </a:r>
            <a:r>
              <a:rPr lang="ko-KR" altLang="en-US" sz="2100" dirty="0"/>
              <a:t>임시 가중치</a:t>
            </a:r>
          </a:p>
        </p:txBody>
      </p:sp>
      <p:sp>
        <p:nvSpPr>
          <p:cNvPr id="15" name="순서도: 수행의 시작/종료 14"/>
          <p:cNvSpPr/>
          <p:nvPr/>
        </p:nvSpPr>
        <p:spPr>
          <a:xfrm>
            <a:off x="904346" y="2263680"/>
            <a:ext cx="1746249" cy="606135"/>
          </a:xfrm>
          <a:prstGeom prst="flowChartTerminator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>
                <a:solidFill>
                  <a:prstClr val="white"/>
                </a:solidFill>
              </a:defRPr>
            </a:pPr>
            <a:r>
              <a:rPr lang="en-US" altLang="ko-KR" sz="2700" b="1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16" name="순서도: 준비 15"/>
          <p:cNvSpPr/>
          <p:nvPr/>
        </p:nvSpPr>
        <p:spPr>
          <a:xfrm>
            <a:off x="637021" y="3159125"/>
            <a:ext cx="2280227" cy="1039091"/>
          </a:xfrm>
          <a:prstGeom prst="flowChartPreparation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en-US">
                <a:solidFill>
                  <a:prstClr val="white"/>
                </a:solidFill>
              </a:defRPr>
            </a:pPr>
            <a:r>
              <a:rPr lang="en-US" altLang="ko-KR" sz="2550" b="1" dirty="0">
                <a:solidFill>
                  <a:prstClr val="white"/>
                </a:solidFill>
              </a:rPr>
              <a:t>U,R,W,T</a:t>
            </a:r>
          </a:p>
        </p:txBody>
      </p:sp>
      <p:sp>
        <p:nvSpPr>
          <p:cNvPr id="17" name="순서도: 판단 16"/>
          <p:cNvSpPr/>
          <p:nvPr/>
        </p:nvSpPr>
        <p:spPr>
          <a:xfrm>
            <a:off x="564284" y="4615007"/>
            <a:ext cx="2410113" cy="1399886"/>
          </a:xfrm>
          <a:prstGeom prst="flowChartDecision">
            <a:avLst/>
          </a:prstGeom>
          <a:noFill/>
          <a:ln w="38100">
            <a:solidFill>
              <a:srgbClr val="FDC41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 lang="ko-KR">
                <a:solidFill>
                  <a:prstClr val="white"/>
                </a:solidFill>
              </a:defRPr>
            </a:pPr>
            <a:r>
              <a:rPr lang="en-US" altLang="ko-KR" sz="2400" b="1" dirty="0">
                <a:solidFill>
                  <a:prstClr val="white"/>
                </a:solidFill>
              </a:rPr>
              <a:t> </a:t>
            </a:r>
            <a:r>
              <a:rPr lang="en-US" altLang="ko-KR" sz="2100" b="1" dirty="0">
                <a:solidFill>
                  <a:schemeClr val="tx1"/>
                </a:solidFill>
              </a:rPr>
              <a:t>U ⊂ R ? </a:t>
            </a:r>
          </a:p>
        </p:txBody>
      </p:sp>
      <p:sp>
        <p:nvSpPr>
          <p:cNvPr id="18" name="순서도: 판단 17"/>
          <p:cNvSpPr/>
          <p:nvPr/>
        </p:nvSpPr>
        <p:spPr>
          <a:xfrm>
            <a:off x="477674" y="6189356"/>
            <a:ext cx="2568863" cy="1573068"/>
          </a:xfrm>
          <a:prstGeom prst="flowChartDecision">
            <a:avLst/>
          </a:prstGeom>
          <a:noFill/>
          <a:ln w="38100">
            <a:solidFill>
              <a:srgbClr val="FDC41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>
                <a:solidFill>
                  <a:prstClr val="white"/>
                </a:solidFill>
              </a:defRPr>
            </a:pPr>
            <a:r>
              <a:rPr lang="en-US" altLang="ko-KR" sz="1575" b="1" dirty="0">
                <a:solidFill>
                  <a:schemeClr val="tx1"/>
                </a:solidFill>
              </a:rPr>
              <a:t>U</a:t>
            </a:r>
            <a:r>
              <a:rPr lang="ko-KR" altLang="en-US" sz="1575" b="1" dirty="0">
                <a:solidFill>
                  <a:schemeClr val="tx1"/>
                </a:solidFill>
              </a:rPr>
              <a:t>가 주재료인가?</a:t>
            </a:r>
          </a:p>
        </p:txBody>
      </p:sp>
      <p:sp>
        <p:nvSpPr>
          <p:cNvPr id="19" name="순서도: 처리 18"/>
          <p:cNvSpPr/>
          <p:nvPr/>
        </p:nvSpPr>
        <p:spPr>
          <a:xfrm>
            <a:off x="1068963" y="8311284"/>
            <a:ext cx="1371600" cy="918972"/>
          </a:xfrm>
          <a:prstGeom prst="flowChartProcess">
            <a:avLst/>
          </a:prstGeom>
          <a:solidFill>
            <a:srgbClr val="FDC41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>
                <a:solidFill>
                  <a:prstClr val="white"/>
                </a:solidFill>
              </a:defRPr>
            </a:pPr>
            <a:r>
              <a:rPr lang="en-US" altLang="ko-KR" sz="1650" b="1" dirty="0">
                <a:solidFill>
                  <a:schemeClr val="tx1"/>
                </a:solidFill>
              </a:rPr>
              <a:t>R</a:t>
            </a:r>
            <a:r>
              <a:rPr lang="ko-KR" altLang="en-US" sz="1650" b="1" dirty="0">
                <a:solidFill>
                  <a:schemeClr val="tx1"/>
                </a:solidFill>
              </a:rPr>
              <a:t>의 주재료 수를 증가한다.</a:t>
            </a:r>
          </a:p>
        </p:txBody>
      </p:sp>
      <p:sp>
        <p:nvSpPr>
          <p:cNvPr id="20" name="순서도: 처리 19"/>
          <p:cNvSpPr/>
          <p:nvPr/>
        </p:nvSpPr>
        <p:spPr>
          <a:xfrm>
            <a:off x="3544776" y="6514962"/>
            <a:ext cx="1371600" cy="918972"/>
          </a:xfrm>
          <a:prstGeom prst="flowChartProcess">
            <a:avLst/>
          </a:prstGeom>
          <a:solidFill>
            <a:srgbClr val="FDC41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>
                <a:solidFill>
                  <a:prstClr val="white"/>
                </a:solidFill>
              </a:defRPr>
            </a:pPr>
            <a:r>
              <a:rPr lang="en-US" altLang="ko-KR" sz="1650" b="1" dirty="0">
                <a:solidFill>
                  <a:schemeClr val="tx1"/>
                </a:solidFill>
              </a:rPr>
              <a:t>R</a:t>
            </a:r>
            <a:r>
              <a:rPr lang="ko-KR" altLang="en-US" sz="1650" b="1" dirty="0">
                <a:solidFill>
                  <a:schemeClr val="tx1"/>
                </a:solidFill>
              </a:rPr>
              <a:t>의 </a:t>
            </a:r>
            <a:r>
              <a:rPr lang="ko-KR" altLang="en-US" sz="1650" b="1" dirty="0" err="1">
                <a:solidFill>
                  <a:schemeClr val="tx1"/>
                </a:solidFill>
              </a:rPr>
              <a:t>부재료</a:t>
            </a:r>
            <a:r>
              <a:rPr lang="ko-KR" altLang="en-US" sz="1650" b="1" dirty="0">
                <a:solidFill>
                  <a:schemeClr val="tx1"/>
                </a:solidFill>
              </a:rPr>
              <a:t> 수를 증가한다.</a:t>
            </a:r>
          </a:p>
        </p:txBody>
      </p:sp>
      <p:sp>
        <p:nvSpPr>
          <p:cNvPr id="21" name="순서도: 처리 20"/>
          <p:cNvSpPr/>
          <p:nvPr/>
        </p:nvSpPr>
        <p:spPr>
          <a:xfrm>
            <a:off x="3539676" y="4850537"/>
            <a:ext cx="1371600" cy="918972"/>
          </a:xfrm>
          <a:prstGeom prst="flowChartProcess">
            <a:avLst/>
          </a:prstGeom>
          <a:solidFill>
            <a:srgbClr val="FDC415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>
                <a:solidFill>
                  <a:prstClr val="white"/>
                </a:solidFill>
              </a:defRPr>
            </a:pPr>
            <a:r>
              <a:rPr lang="ko-KR" altLang="en-US" sz="1650" b="1" dirty="0">
                <a:solidFill>
                  <a:schemeClr val="tx1"/>
                </a:solidFill>
              </a:rPr>
              <a:t>다음 </a:t>
            </a:r>
            <a:r>
              <a:rPr lang="en-US" altLang="ko-KR" sz="1650" b="1" dirty="0">
                <a:solidFill>
                  <a:schemeClr val="tx1"/>
                </a:solidFill>
              </a:rPr>
              <a:t>R</a:t>
            </a:r>
            <a:r>
              <a:rPr lang="ko-KR" altLang="en-US" sz="1650" b="1" dirty="0">
                <a:solidFill>
                  <a:schemeClr val="tx1"/>
                </a:solidFill>
              </a:rPr>
              <a:t>을 본다.</a:t>
            </a:r>
          </a:p>
        </p:txBody>
      </p:sp>
      <p:cxnSp>
        <p:nvCxnSpPr>
          <p:cNvPr id="22" name="직선 화살표 연결선 21"/>
          <p:cNvCxnSpPr>
            <a:stCxn id="15" idx="2"/>
            <a:endCxn id="16" idx="0"/>
          </p:cNvCxnSpPr>
          <p:nvPr/>
        </p:nvCxnSpPr>
        <p:spPr>
          <a:xfrm flipH="1">
            <a:off x="1777134" y="2869816"/>
            <a:ext cx="336" cy="28931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3" name="직선 화살표 연결선 22"/>
          <p:cNvCxnSpPr>
            <a:stCxn id="16" idx="2"/>
            <a:endCxn id="17" idx="0"/>
          </p:cNvCxnSpPr>
          <p:nvPr/>
        </p:nvCxnSpPr>
        <p:spPr>
          <a:xfrm rot="5400000">
            <a:off x="1564841" y="4402715"/>
            <a:ext cx="416790" cy="7793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4" name="직선 화살표 연결선 23"/>
          <p:cNvCxnSpPr>
            <a:stCxn id="17" idx="2"/>
            <a:endCxn id="18" idx="0"/>
          </p:cNvCxnSpPr>
          <p:nvPr/>
        </p:nvCxnSpPr>
        <p:spPr>
          <a:xfrm rot="5400000">
            <a:off x="1678491" y="6098507"/>
            <a:ext cx="174462" cy="7233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5" name="직선 화살표 연결선 24"/>
          <p:cNvCxnSpPr>
            <a:stCxn id="18" idx="2"/>
            <a:endCxn id="19" idx="0"/>
          </p:cNvCxnSpPr>
          <p:nvPr/>
        </p:nvCxnSpPr>
        <p:spPr>
          <a:xfrm rot="5400000">
            <a:off x="1484004" y="8033183"/>
            <a:ext cx="548859" cy="734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6" name="직선 화살표 연결선 25"/>
          <p:cNvCxnSpPr>
            <a:stCxn id="17" idx="3"/>
            <a:endCxn id="21" idx="1"/>
          </p:cNvCxnSpPr>
          <p:nvPr/>
        </p:nvCxnSpPr>
        <p:spPr>
          <a:xfrm flipV="1">
            <a:off x="2974397" y="5310023"/>
            <a:ext cx="565280" cy="492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7" name="직선 화살표 연결선 26"/>
          <p:cNvCxnSpPr>
            <a:stCxn id="18" idx="3"/>
            <a:endCxn id="20" idx="1"/>
          </p:cNvCxnSpPr>
          <p:nvPr/>
        </p:nvCxnSpPr>
        <p:spPr>
          <a:xfrm flipV="1">
            <a:off x="3046536" y="6974449"/>
            <a:ext cx="498240" cy="144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8" name="꺾인 연결선 27"/>
          <p:cNvCxnSpPr>
            <a:stCxn id="21" idx="0"/>
          </p:cNvCxnSpPr>
          <p:nvPr/>
        </p:nvCxnSpPr>
        <p:spPr>
          <a:xfrm rot="16200000" flipV="1">
            <a:off x="2820804" y="3445865"/>
            <a:ext cx="434751" cy="2374593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9" name="TextBox 28"/>
          <p:cNvSpPr txBox="1"/>
          <p:nvPr/>
        </p:nvSpPr>
        <p:spPr>
          <a:xfrm>
            <a:off x="951634" y="7673975"/>
            <a:ext cx="1327727" cy="505112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2700" b="1"/>
              <a:t>yes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80047" y="5811821"/>
            <a:ext cx="1327727" cy="505112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2700" b="1"/>
              <a:t>yes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13461" y="6446371"/>
            <a:ext cx="1327727" cy="505112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2700" b="1"/>
              <a:t>no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913011" y="4738400"/>
            <a:ext cx="1327727" cy="505112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2700" b="1"/>
              <a:t>no</a:t>
            </a:r>
          </a:p>
        </p:txBody>
      </p:sp>
      <p:sp>
        <p:nvSpPr>
          <p:cNvPr id="33" name="순서도: 판단 32"/>
          <p:cNvSpPr/>
          <p:nvPr/>
        </p:nvSpPr>
        <p:spPr>
          <a:xfrm>
            <a:off x="10849631" y="2203679"/>
            <a:ext cx="2427458" cy="1486476"/>
          </a:xfrm>
          <a:prstGeom prst="flowChartDecision">
            <a:avLst/>
          </a:prstGeom>
          <a:noFill/>
          <a:ln w="38100">
            <a:solidFill>
              <a:srgbClr val="FDC41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>
                <a:solidFill>
                  <a:prstClr val="white"/>
                </a:solidFill>
              </a:defRPr>
            </a:pPr>
            <a:r>
              <a:rPr lang="en-US" altLang="ko-KR" sz="1350" b="1" dirty="0">
                <a:solidFill>
                  <a:schemeClr val="tx1"/>
                </a:solidFill>
              </a:rPr>
              <a:t>U</a:t>
            </a:r>
            <a:r>
              <a:rPr lang="ko-KR" altLang="en-US" sz="1350" b="1" dirty="0">
                <a:solidFill>
                  <a:schemeClr val="tx1"/>
                </a:solidFill>
              </a:rPr>
              <a:t>의 </a:t>
            </a:r>
            <a:r>
              <a:rPr lang="ko-KR" altLang="en-US" sz="1350" b="1" dirty="0" err="1">
                <a:solidFill>
                  <a:schemeClr val="tx1"/>
                </a:solidFill>
              </a:rPr>
              <a:t>소비기한이</a:t>
            </a:r>
            <a:r>
              <a:rPr lang="ko-KR" altLang="en-US" sz="1350" b="1" dirty="0">
                <a:solidFill>
                  <a:schemeClr val="tx1"/>
                </a:solidFill>
              </a:rPr>
              <a:t> 좋음 인가?</a:t>
            </a:r>
          </a:p>
        </p:txBody>
      </p:sp>
      <p:sp>
        <p:nvSpPr>
          <p:cNvPr id="34" name="순서도: 판단 33"/>
          <p:cNvSpPr/>
          <p:nvPr/>
        </p:nvSpPr>
        <p:spPr>
          <a:xfrm>
            <a:off x="13793564" y="2202509"/>
            <a:ext cx="2427458" cy="1486476"/>
          </a:xfrm>
          <a:prstGeom prst="flowChartDecision">
            <a:avLst/>
          </a:prstGeom>
          <a:noFill/>
          <a:ln w="38100">
            <a:solidFill>
              <a:srgbClr val="FDC41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>
                <a:solidFill>
                  <a:prstClr val="white"/>
                </a:solidFill>
              </a:defRPr>
            </a:pPr>
            <a:r>
              <a:rPr lang="en-US" altLang="ko-KR" sz="1350" b="1" dirty="0">
                <a:solidFill>
                  <a:schemeClr val="tx1"/>
                </a:solidFill>
              </a:rPr>
              <a:t>U</a:t>
            </a:r>
            <a:r>
              <a:rPr lang="ko-KR" altLang="en-US" sz="1350" b="1" dirty="0">
                <a:solidFill>
                  <a:schemeClr val="tx1"/>
                </a:solidFill>
              </a:rPr>
              <a:t>의 </a:t>
            </a:r>
            <a:r>
              <a:rPr lang="ko-KR" altLang="en-US" sz="1350" b="1" dirty="0" err="1">
                <a:solidFill>
                  <a:schemeClr val="tx1"/>
                </a:solidFill>
              </a:rPr>
              <a:t>소비기한이</a:t>
            </a:r>
            <a:r>
              <a:rPr lang="ko-KR" altLang="en-US" sz="1350" b="1" dirty="0">
                <a:solidFill>
                  <a:schemeClr val="tx1"/>
                </a:solidFill>
              </a:rPr>
              <a:t> 보통 인가?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6" name="순서도: 처리 35"/>
          <p:cNvSpPr/>
          <p:nvPr/>
        </p:nvSpPr>
        <p:spPr>
          <a:xfrm>
            <a:off x="14352899" y="3999731"/>
            <a:ext cx="1296099" cy="868386"/>
          </a:xfrm>
          <a:prstGeom prst="flowChartProcess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>
                <a:solidFill>
                  <a:prstClr val="white"/>
                </a:solidFill>
              </a:defRPr>
            </a:pPr>
            <a:r>
              <a:rPr lang="en-US" altLang="ko-KR" sz="1650" b="1" dirty="0">
                <a:solidFill>
                  <a:schemeClr val="tx1"/>
                </a:solidFill>
              </a:rPr>
              <a:t>W </a:t>
            </a:r>
            <a:r>
              <a:rPr lang="ko-KR" altLang="en-US" sz="1650" b="1" dirty="0">
                <a:solidFill>
                  <a:schemeClr val="tx1"/>
                </a:solidFill>
              </a:rPr>
              <a:t>+</a:t>
            </a:r>
            <a:r>
              <a:rPr lang="en-US" altLang="ko-KR" sz="1650" b="1" dirty="0">
                <a:solidFill>
                  <a:schemeClr val="tx1"/>
                </a:solidFill>
              </a:rPr>
              <a:t>= (8/10)*0</a:t>
            </a:r>
            <a:r>
              <a:rPr lang="ko-KR" altLang="en-US" sz="1650" b="1" dirty="0">
                <a:solidFill>
                  <a:schemeClr val="tx1"/>
                </a:solidFill>
              </a:rPr>
              <a:t>.2</a:t>
            </a:r>
          </a:p>
        </p:txBody>
      </p:sp>
      <p:sp>
        <p:nvSpPr>
          <p:cNvPr id="37" name="순서도: 처리 36"/>
          <p:cNvSpPr/>
          <p:nvPr/>
        </p:nvSpPr>
        <p:spPr>
          <a:xfrm>
            <a:off x="11417829" y="4014018"/>
            <a:ext cx="1296099" cy="868386"/>
          </a:xfrm>
          <a:prstGeom prst="flowChartProcess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>
                <a:solidFill>
                  <a:prstClr val="white"/>
                </a:solidFill>
              </a:defRPr>
            </a:pPr>
            <a:r>
              <a:rPr lang="en-US" altLang="ko-KR" sz="1650" b="1" dirty="0">
                <a:solidFill>
                  <a:schemeClr val="tx1"/>
                </a:solidFill>
              </a:rPr>
              <a:t>W </a:t>
            </a:r>
            <a:r>
              <a:rPr lang="ko-KR" altLang="en-US" sz="1650" b="1" dirty="0">
                <a:solidFill>
                  <a:schemeClr val="tx1"/>
                </a:solidFill>
              </a:rPr>
              <a:t>+</a:t>
            </a:r>
            <a:r>
              <a:rPr lang="en-US" altLang="ko-KR" sz="1650" b="1" dirty="0">
                <a:solidFill>
                  <a:schemeClr val="tx1"/>
                </a:solidFill>
              </a:rPr>
              <a:t>= (5/10)*0.2</a:t>
            </a:r>
          </a:p>
        </p:txBody>
      </p:sp>
      <p:cxnSp>
        <p:nvCxnSpPr>
          <p:cNvPr id="38" name="직선 화살표 연결선 37"/>
          <p:cNvCxnSpPr>
            <a:stCxn id="34" idx="3"/>
            <a:endCxn id="39" idx="1"/>
          </p:cNvCxnSpPr>
          <p:nvPr/>
        </p:nvCxnSpPr>
        <p:spPr>
          <a:xfrm>
            <a:off x="16221022" y="2945747"/>
            <a:ext cx="60336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39" name="순서도: 처리 38"/>
          <p:cNvSpPr/>
          <p:nvPr/>
        </p:nvSpPr>
        <p:spPr>
          <a:xfrm>
            <a:off x="16824383" y="2511554"/>
            <a:ext cx="1296099" cy="868386"/>
          </a:xfrm>
          <a:prstGeom prst="flowChartProcess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>
                <a:solidFill>
                  <a:prstClr val="white"/>
                </a:solidFill>
              </a:defRPr>
            </a:pPr>
            <a:r>
              <a:rPr lang="en-US" altLang="ko-KR" sz="1650" b="1" dirty="0">
                <a:solidFill>
                  <a:prstClr val="white"/>
                </a:solidFill>
              </a:rPr>
              <a:t> </a:t>
            </a:r>
            <a:r>
              <a:rPr lang="en-US" altLang="ko-KR" sz="1650" b="1" dirty="0">
                <a:solidFill>
                  <a:schemeClr val="tx1"/>
                </a:solidFill>
              </a:rPr>
              <a:t>W += </a:t>
            </a:r>
            <a:r>
              <a:rPr lang="ko-KR" altLang="en-US" sz="1650" b="1" dirty="0">
                <a:solidFill>
                  <a:schemeClr val="tx1"/>
                </a:solidFill>
              </a:rPr>
              <a:t>(</a:t>
            </a:r>
            <a:r>
              <a:rPr lang="en-US" altLang="ko-KR" sz="1650" b="1" dirty="0">
                <a:solidFill>
                  <a:schemeClr val="tx1"/>
                </a:solidFill>
              </a:rPr>
              <a:t>10</a:t>
            </a:r>
            <a:r>
              <a:rPr lang="ko-KR" altLang="en-US" sz="1650" b="1" dirty="0">
                <a:solidFill>
                  <a:schemeClr val="tx1"/>
                </a:solidFill>
              </a:rPr>
              <a:t>/10)*0.2</a:t>
            </a:r>
          </a:p>
        </p:txBody>
      </p:sp>
      <p:cxnSp>
        <p:nvCxnSpPr>
          <p:cNvPr id="40" name="직선 화살표 연결선 39"/>
          <p:cNvCxnSpPr>
            <a:stCxn id="33" idx="2"/>
            <a:endCxn id="37" idx="0"/>
          </p:cNvCxnSpPr>
          <p:nvPr/>
        </p:nvCxnSpPr>
        <p:spPr>
          <a:xfrm rot="16200000" flipH="1">
            <a:off x="11902688" y="3850828"/>
            <a:ext cx="323862" cy="251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41" name="직선 화살표 연결선 40"/>
          <p:cNvCxnSpPr>
            <a:stCxn id="34" idx="2"/>
            <a:endCxn id="36" idx="0"/>
          </p:cNvCxnSpPr>
          <p:nvPr/>
        </p:nvCxnSpPr>
        <p:spPr>
          <a:xfrm rot="5400000">
            <a:off x="14848750" y="3841185"/>
            <a:ext cx="310745" cy="634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42" name="순서도: 판단 41"/>
          <p:cNvSpPr/>
          <p:nvPr/>
        </p:nvSpPr>
        <p:spPr>
          <a:xfrm>
            <a:off x="5573569" y="4356966"/>
            <a:ext cx="2568863" cy="1573068"/>
          </a:xfrm>
          <a:prstGeom prst="flowChartDecision">
            <a:avLst/>
          </a:prstGeom>
          <a:noFill/>
          <a:ln w="38100">
            <a:solidFill>
              <a:srgbClr val="FDC41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>
                <a:solidFill>
                  <a:prstClr val="white"/>
                </a:solidFill>
              </a:defRPr>
            </a:pPr>
            <a:r>
              <a:rPr lang="en-US" altLang="ko-KR" sz="1950" b="1" dirty="0">
                <a:solidFill>
                  <a:schemeClr val="tx1"/>
                </a:solidFill>
              </a:rPr>
              <a:t>U</a:t>
            </a:r>
            <a:r>
              <a:rPr lang="ko-KR" altLang="en-US" sz="1950" b="1" dirty="0">
                <a:solidFill>
                  <a:schemeClr val="tx1"/>
                </a:solidFill>
              </a:rPr>
              <a:t>가 500</a:t>
            </a:r>
            <a:r>
              <a:rPr lang="en-US" altLang="ko-KR" sz="1950" b="1" dirty="0">
                <a:solidFill>
                  <a:schemeClr val="tx1"/>
                </a:solidFill>
              </a:rPr>
              <a:t>g</a:t>
            </a:r>
            <a:r>
              <a:rPr lang="ko-KR" altLang="en-US" sz="1950" b="1" dirty="0">
                <a:solidFill>
                  <a:schemeClr val="tx1"/>
                </a:solidFill>
              </a:rPr>
              <a:t>보다 많은가?</a:t>
            </a:r>
          </a:p>
        </p:txBody>
      </p:sp>
      <p:sp>
        <p:nvSpPr>
          <p:cNvPr id="44" name="순서도: 판단 43"/>
          <p:cNvSpPr/>
          <p:nvPr/>
        </p:nvSpPr>
        <p:spPr>
          <a:xfrm>
            <a:off x="5573569" y="7790079"/>
            <a:ext cx="2568863" cy="1573068"/>
          </a:xfrm>
          <a:prstGeom prst="flowChartDecision">
            <a:avLst/>
          </a:prstGeom>
          <a:noFill/>
          <a:ln w="38100">
            <a:solidFill>
              <a:srgbClr val="FDC41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>
                <a:solidFill>
                  <a:prstClr val="white"/>
                </a:solidFill>
              </a:defRPr>
            </a:pPr>
            <a:r>
              <a:rPr lang="en-US" altLang="ko-KR" sz="1950" b="1" dirty="0">
                <a:solidFill>
                  <a:schemeClr val="tx1"/>
                </a:solidFill>
              </a:rPr>
              <a:t>U</a:t>
            </a:r>
            <a:r>
              <a:rPr lang="ko-KR" altLang="en-US" sz="1950" b="1" dirty="0">
                <a:solidFill>
                  <a:schemeClr val="tx1"/>
                </a:solidFill>
              </a:rPr>
              <a:t>가 250</a:t>
            </a:r>
            <a:r>
              <a:rPr lang="en-US" altLang="ko-KR" sz="1950" b="1" dirty="0">
                <a:solidFill>
                  <a:schemeClr val="tx1"/>
                </a:solidFill>
              </a:rPr>
              <a:t>g</a:t>
            </a:r>
            <a:r>
              <a:rPr lang="ko-KR" altLang="en-US" sz="1950" b="1" dirty="0">
                <a:solidFill>
                  <a:schemeClr val="tx1"/>
                </a:solidFill>
              </a:rPr>
              <a:t>보다 많은가?</a:t>
            </a:r>
          </a:p>
        </p:txBody>
      </p:sp>
      <p:sp>
        <p:nvSpPr>
          <p:cNvPr id="45" name="순서도: 판단 44"/>
          <p:cNvSpPr/>
          <p:nvPr/>
        </p:nvSpPr>
        <p:spPr>
          <a:xfrm>
            <a:off x="8384260" y="7794884"/>
            <a:ext cx="2568863" cy="1573068"/>
          </a:xfrm>
          <a:prstGeom prst="flowChartDecision">
            <a:avLst/>
          </a:prstGeom>
          <a:noFill/>
          <a:ln w="38100">
            <a:solidFill>
              <a:srgbClr val="FDC41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>
                <a:solidFill>
                  <a:prstClr val="white"/>
                </a:solidFill>
              </a:defRPr>
            </a:pPr>
            <a:r>
              <a:rPr lang="en-US" altLang="ko-KR" sz="1950" b="1" dirty="0">
                <a:solidFill>
                  <a:schemeClr val="tx1"/>
                </a:solidFill>
              </a:rPr>
              <a:t>U</a:t>
            </a:r>
            <a:r>
              <a:rPr lang="ko-KR" altLang="en-US" sz="1950" b="1" dirty="0">
                <a:solidFill>
                  <a:schemeClr val="tx1"/>
                </a:solidFill>
              </a:rPr>
              <a:t>가 100</a:t>
            </a:r>
            <a:r>
              <a:rPr lang="en-US" altLang="ko-KR" sz="1950" b="1" dirty="0">
                <a:solidFill>
                  <a:schemeClr val="tx1"/>
                </a:solidFill>
              </a:rPr>
              <a:t>g</a:t>
            </a:r>
            <a:r>
              <a:rPr lang="ko-KR" altLang="en-US" sz="1950" b="1" dirty="0">
                <a:solidFill>
                  <a:schemeClr val="tx1"/>
                </a:solidFill>
              </a:rPr>
              <a:t>보다 많은가?</a:t>
            </a:r>
          </a:p>
        </p:txBody>
      </p:sp>
      <p:sp>
        <p:nvSpPr>
          <p:cNvPr id="46" name="순서도: 처리 45"/>
          <p:cNvSpPr/>
          <p:nvPr/>
        </p:nvSpPr>
        <p:spPr>
          <a:xfrm>
            <a:off x="6172200" y="6359990"/>
            <a:ext cx="1371600" cy="918972"/>
          </a:xfrm>
          <a:prstGeom prst="flowChartProcess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>
                <a:solidFill>
                  <a:prstClr val="white"/>
                </a:solidFill>
              </a:defRPr>
            </a:pPr>
            <a:r>
              <a:rPr lang="en-US" altLang="ko-KR" sz="1650" b="1" dirty="0">
                <a:solidFill>
                  <a:schemeClr val="tx1"/>
                </a:solidFill>
              </a:rPr>
              <a:t>W += (10/10)*0.2</a:t>
            </a:r>
          </a:p>
        </p:txBody>
      </p:sp>
      <p:cxnSp>
        <p:nvCxnSpPr>
          <p:cNvPr id="47" name="꺾인 연결선 46"/>
          <p:cNvCxnSpPr>
            <a:stCxn id="19" idx="3"/>
            <a:endCxn id="42" idx="1"/>
          </p:cNvCxnSpPr>
          <p:nvPr/>
        </p:nvCxnSpPr>
        <p:spPr>
          <a:xfrm flipV="1">
            <a:off x="2440563" y="5143500"/>
            <a:ext cx="3133005" cy="3627270"/>
          </a:xfrm>
          <a:prstGeom prst="bentConnector3">
            <a:avLst>
              <a:gd name="adj1" fmla="val 91215"/>
            </a:avLst>
          </a:prstGeom>
          <a:ln w="19050"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48" name="직선 화살표 연결선 47"/>
          <p:cNvCxnSpPr>
            <a:stCxn id="42" idx="3"/>
            <a:endCxn id="43" idx="1"/>
          </p:cNvCxnSpPr>
          <p:nvPr/>
        </p:nvCxnSpPr>
        <p:spPr>
          <a:xfrm flipV="1">
            <a:off x="8142431" y="5133996"/>
            <a:ext cx="319422" cy="950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49" name="직선 화살표 연결선 48"/>
          <p:cNvCxnSpPr>
            <a:stCxn id="42" idx="2"/>
            <a:endCxn id="46" idx="0"/>
          </p:cNvCxnSpPr>
          <p:nvPr/>
        </p:nvCxnSpPr>
        <p:spPr>
          <a:xfrm>
            <a:off x="6858000" y="5930035"/>
            <a:ext cx="0" cy="42995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50" name="순서도: 처리 49"/>
          <p:cNvSpPr/>
          <p:nvPr/>
        </p:nvSpPr>
        <p:spPr>
          <a:xfrm>
            <a:off x="8975867" y="6350127"/>
            <a:ext cx="1371600" cy="918972"/>
          </a:xfrm>
          <a:prstGeom prst="flowChartProcess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>
                <a:solidFill>
                  <a:prstClr val="white"/>
                </a:solidFill>
              </a:defRPr>
            </a:pPr>
            <a:r>
              <a:rPr lang="en-US" altLang="ko-KR" sz="1650" b="1" dirty="0">
                <a:solidFill>
                  <a:schemeClr val="tx1"/>
                </a:solidFill>
              </a:rPr>
              <a:t>W += (8/10)*0.2</a:t>
            </a:r>
          </a:p>
        </p:txBody>
      </p:sp>
      <p:cxnSp>
        <p:nvCxnSpPr>
          <p:cNvPr id="51" name="직선 화살표 연결선 50"/>
          <p:cNvCxnSpPr>
            <a:stCxn id="43" idx="2"/>
            <a:endCxn id="50" idx="0"/>
          </p:cNvCxnSpPr>
          <p:nvPr/>
        </p:nvCxnSpPr>
        <p:spPr>
          <a:xfrm flipH="1">
            <a:off x="9661667" y="5966792"/>
            <a:ext cx="9906" cy="38333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52" name="꺾인 연결선 51"/>
          <p:cNvCxnSpPr>
            <a:stCxn id="43" idx="3"/>
            <a:endCxn id="53" idx="0"/>
          </p:cNvCxnSpPr>
          <p:nvPr/>
        </p:nvCxnSpPr>
        <p:spPr>
          <a:xfrm>
            <a:off x="10881293" y="5133997"/>
            <a:ext cx="709445" cy="1182248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53" name="순서도: 처리 52"/>
          <p:cNvSpPr/>
          <p:nvPr/>
        </p:nvSpPr>
        <p:spPr>
          <a:xfrm>
            <a:off x="10904937" y="6316244"/>
            <a:ext cx="1371600" cy="918972"/>
          </a:xfrm>
          <a:prstGeom prst="flowChartProcess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>
                <a:solidFill>
                  <a:prstClr val="white"/>
                </a:solidFill>
              </a:defRPr>
            </a:pPr>
            <a:r>
              <a:rPr lang="en-US" altLang="ko-KR" sz="1650" b="1" dirty="0">
                <a:solidFill>
                  <a:schemeClr val="tx1"/>
                </a:solidFill>
              </a:rPr>
              <a:t>W += (5/10)*0.2</a:t>
            </a:r>
          </a:p>
        </p:txBody>
      </p:sp>
      <p:cxnSp>
        <p:nvCxnSpPr>
          <p:cNvPr id="54" name="직선 화살표 연결선 53"/>
          <p:cNvCxnSpPr>
            <a:stCxn id="44" idx="3"/>
            <a:endCxn id="45" idx="1"/>
          </p:cNvCxnSpPr>
          <p:nvPr/>
        </p:nvCxnSpPr>
        <p:spPr>
          <a:xfrm>
            <a:off x="8142431" y="8576614"/>
            <a:ext cx="241829" cy="480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55" name="꺾인 연결선 54"/>
          <p:cNvCxnSpPr>
            <a:stCxn id="20" idx="2"/>
            <a:endCxn id="44" idx="1"/>
          </p:cNvCxnSpPr>
          <p:nvPr/>
        </p:nvCxnSpPr>
        <p:spPr>
          <a:xfrm rot="16200000" flipH="1">
            <a:off x="4330733" y="7333778"/>
            <a:ext cx="1142679" cy="1342992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56" name="직선 화살표 연결선 55"/>
          <p:cNvCxnSpPr>
            <a:stCxn id="44" idx="0"/>
            <a:endCxn id="46" idx="2"/>
          </p:cNvCxnSpPr>
          <p:nvPr/>
        </p:nvCxnSpPr>
        <p:spPr>
          <a:xfrm flipV="1">
            <a:off x="6858000" y="7278962"/>
            <a:ext cx="0" cy="51111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57" name="직선 화살표 연결선 56"/>
          <p:cNvCxnSpPr>
            <a:stCxn id="45" idx="0"/>
            <a:endCxn id="50" idx="2"/>
          </p:cNvCxnSpPr>
          <p:nvPr/>
        </p:nvCxnSpPr>
        <p:spPr>
          <a:xfrm flipH="1" flipV="1">
            <a:off x="9661667" y="7269100"/>
            <a:ext cx="7025" cy="52578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58" name="꺾인 연결선 57"/>
          <p:cNvCxnSpPr>
            <a:stCxn id="45" idx="3"/>
            <a:endCxn id="53" idx="2"/>
          </p:cNvCxnSpPr>
          <p:nvPr/>
        </p:nvCxnSpPr>
        <p:spPr>
          <a:xfrm flipV="1">
            <a:off x="10953122" y="7235216"/>
            <a:ext cx="637616" cy="1346202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59" name="순서도: 연결자 58"/>
          <p:cNvSpPr/>
          <p:nvPr/>
        </p:nvSpPr>
        <p:spPr>
          <a:xfrm>
            <a:off x="9483147" y="2751668"/>
            <a:ext cx="331929" cy="320867"/>
          </a:xfrm>
          <a:prstGeom prst="flowChartConnector">
            <a:avLst/>
          </a:prstGeom>
          <a:ln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en-US">
                <a:solidFill>
                  <a:prstClr val="white"/>
                </a:solidFill>
              </a:defRPr>
            </a:pPr>
            <a:endParaRPr lang="en-US" sz="2700">
              <a:solidFill>
                <a:prstClr val="white"/>
              </a:solidFill>
            </a:endParaRPr>
          </a:p>
        </p:txBody>
      </p:sp>
      <p:cxnSp>
        <p:nvCxnSpPr>
          <p:cNvPr id="60" name="꺾인 연결선 59"/>
          <p:cNvCxnSpPr>
            <a:stCxn id="46" idx="3"/>
            <a:endCxn id="59" idx="2"/>
          </p:cNvCxnSpPr>
          <p:nvPr/>
        </p:nvCxnSpPr>
        <p:spPr>
          <a:xfrm flipV="1">
            <a:off x="7543800" y="2912102"/>
            <a:ext cx="1939347" cy="3907374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61" name="꺾인 연결선 60"/>
          <p:cNvCxnSpPr>
            <a:stCxn id="50" idx="1"/>
            <a:endCxn id="59" idx="4"/>
          </p:cNvCxnSpPr>
          <p:nvPr/>
        </p:nvCxnSpPr>
        <p:spPr>
          <a:xfrm rot="10800000" flipH="1">
            <a:off x="8975867" y="3072534"/>
            <a:ext cx="673245" cy="3737079"/>
          </a:xfrm>
          <a:prstGeom prst="bentConnector4">
            <a:avLst>
              <a:gd name="adj1" fmla="val -50932"/>
              <a:gd name="adj2" fmla="val 75579"/>
            </a:avLst>
          </a:prstGeom>
          <a:ln w="19050"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62" name="꺾인 연결선 61"/>
          <p:cNvCxnSpPr>
            <a:stCxn id="53" idx="1"/>
            <a:endCxn id="59" idx="0"/>
          </p:cNvCxnSpPr>
          <p:nvPr/>
        </p:nvCxnSpPr>
        <p:spPr>
          <a:xfrm flipH="1" flipV="1">
            <a:off x="9649113" y="2751668"/>
            <a:ext cx="1255824" cy="4024062"/>
          </a:xfrm>
          <a:prstGeom prst="bentConnector4">
            <a:avLst>
              <a:gd name="adj1" fmla="val 11087"/>
              <a:gd name="adj2" fmla="val 105038"/>
            </a:avLst>
          </a:prstGeom>
          <a:ln w="19050"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63" name="직선 화살표 연결선 62"/>
          <p:cNvCxnSpPr>
            <a:stCxn id="59" idx="6"/>
            <a:endCxn id="33" idx="1"/>
          </p:cNvCxnSpPr>
          <p:nvPr/>
        </p:nvCxnSpPr>
        <p:spPr>
          <a:xfrm>
            <a:off x="9815078" y="2912101"/>
            <a:ext cx="1034552" cy="3481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64" name="순서도: 판단 63"/>
          <p:cNvSpPr/>
          <p:nvPr/>
        </p:nvSpPr>
        <p:spPr>
          <a:xfrm>
            <a:off x="13774127" y="5679825"/>
            <a:ext cx="2427458" cy="1486476"/>
          </a:xfrm>
          <a:prstGeom prst="flowChartDecision">
            <a:avLst/>
          </a:prstGeom>
          <a:noFill/>
          <a:ln w="38100">
            <a:solidFill>
              <a:srgbClr val="FDC41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>
                <a:solidFill>
                  <a:prstClr val="white"/>
                </a:solidFill>
              </a:defRPr>
            </a:pPr>
            <a:r>
              <a:rPr lang="ko-KR" altLang="en-US" b="1" dirty="0">
                <a:solidFill>
                  <a:schemeClr val="tx1"/>
                </a:solidFill>
              </a:rPr>
              <a:t>마지막 </a:t>
            </a:r>
            <a:r>
              <a:rPr lang="en-US" altLang="ko-KR" b="1" dirty="0">
                <a:solidFill>
                  <a:schemeClr val="tx1"/>
                </a:solidFill>
              </a:rPr>
              <a:t>U</a:t>
            </a:r>
            <a:r>
              <a:rPr lang="ko-KR" altLang="en-US" b="1" dirty="0">
                <a:solidFill>
                  <a:schemeClr val="tx1"/>
                </a:solidFill>
              </a:rPr>
              <a:t> 인가?</a:t>
            </a:r>
          </a:p>
        </p:txBody>
      </p:sp>
      <p:sp>
        <p:nvSpPr>
          <p:cNvPr id="65" name="순서도: 연결자 64"/>
          <p:cNvSpPr/>
          <p:nvPr/>
        </p:nvSpPr>
        <p:spPr>
          <a:xfrm>
            <a:off x="14821893" y="5143501"/>
            <a:ext cx="331929" cy="320867"/>
          </a:xfrm>
          <a:prstGeom prst="flowChartConnector">
            <a:avLst/>
          </a:prstGeom>
          <a:ln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en-US">
                <a:solidFill>
                  <a:prstClr val="white"/>
                </a:solidFill>
              </a:defRPr>
            </a:pPr>
            <a:endParaRPr lang="en-US" sz="2700">
              <a:solidFill>
                <a:prstClr val="white"/>
              </a:solidFill>
            </a:endParaRPr>
          </a:p>
        </p:txBody>
      </p:sp>
      <p:cxnSp>
        <p:nvCxnSpPr>
          <p:cNvPr id="66" name="직선 화살표 연결선 65"/>
          <p:cNvCxnSpPr>
            <a:stCxn id="36" idx="2"/>
            <a:endCxn id="65" idx="0"/>
          </p:cNvCxnSpPr>
          <p:nvPr/>
        </p:nvCxnSpPr>
        <p:spPr>
          <a:xfrm rot="5400000">
            <a:off x="14856711" y="4999264"/>
            <a:ext cx="275382" cy="1309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67" name="직선 화살표 연결선 66"/>
          <p:cNvCxnSpPr>
            <a:stCxn id="65" idx="4"/>
            <a:endCxn id="64" idx="0"/>
          </p:cNvCxnSpPr>
          <p:nvPr/>
        </p:nvCxnSpPr>
        <p:spPr>
          <a:xfrm flipH="1">
            <a:off x="14987857" y="5464367"/>
            <a:ext cx="2" cy="21545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68" name="꺾인 연결선 67"/>
          <p:cNvCxnSpPr>
            <a:stCxn id="37" idx="2"/>
            <a:endCxn id="65" idx="2"/>
          </p:cNvCxnSpPr>
          <p:nvPr/>
        </p:nvCxnSpPr>
        <p:spPr>
          <a:xfrm rot="5400000" flipV="1">
            <a:off x="13233121" y="3715162"/>
            <a:ext cx="421529" cy="2756015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69" name="꺾인 연결선 68"/>
          <p:cNvCxnSpPr>
            <a:stCxn id="39" idx="2"/>
            <a:endCxn id="65" idx="6"/>
          </p:cNvCxnSpPr>
          <p:nvPr/>
        </p:nvCxnSpPr>
        <p:spPr>
          <a:xfrm rot="5400000">
            <a:off x="15351131" y="3182631"/>
            <a:ext cx="1923995" cy="2318610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70" name="직선 화살표 연결선 69"/>
          <p:cNvCxnSpPr/>
          <p:nvPr/>
        </p:nvCxnSpPr>
        <p:spPr>
          <a:xfrm flipV="1">
            <a:off x="463260" y="4386262"/>
            <a:ext cx="1154544" cy="1443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71" name="직선 연결선 70"/>
          <p:cNvCxnSpPr/>
          <p:nvPr/>
        </p:nvCxnSpPr>
        <p:spPr>
          <a:xfrm rot="5400000">
            <a:off x="-2156113" y="6990771"/>
            <a:ext cx="5238749" cy="28863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72" name="꺾인 연결선 71"/>
          <p:cNvCxnSpPr>
            <a:stCxn id="64" idx="1"/>
          </p:cNvCxnSpPr>
          <p:nvPr/>
        </p:nvCxnSpPr>
        <p:spPr>
          <a:xfrm rot="10800000" flipV="1">
            <a:off x="435518" y="6423104"/>
            <a:ext cx="13338621" cy="3186743"/>
          </a:xfrm>
          <a:prstGeom prst="bentConnector3">
            <a:avLst>
              <a:gd name="adj1" fmla="val 5198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73" name="직선 화살표 연결선 72"/>
          <p:cNvCxnSpPr>
            <a:stCxn id="64" idx="2"/>
            <a:endCxn id="74" idx="0"/>
          </p:cNvCxnSpPr>
          <p:nvPr/>
        </p:nvCxnSpPr>
        <p:spPr>
          <a:xfrm>
            <a:off x="14987856" y="7166301"/>
            <a:ext cx="0" cy="36349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74" name="순서도: 처리 73"/>
          <p:cNvSpPr/>
          <p:nvPr/>
        </p:nvSpPr>
        <p:spPr>
          <a:xfrm>
            <a:off x="13719383" y="7529796"/>
            <a:ext cx="2536947" cy="1777590"/>
          </a:xfrm>
          <a:prstGeom prst="flowChartProcess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>
                <a:solidFill>
                  <a:prstClr val="white"/>
                </a:solidFill>
              </a:defRPr>
            </a:pPr>
            <a:endParaRPr lang="en-US" altLang="ko-KR" sz="1650" b="1" dirty="0">
              <a:solidFill>
                <a:prstClr val="white"/>
              </a:solidFill>
            </a:endParaRPr>
          </a:p>
          <a:p>
            <a:pPr algn="ctr">
              <a:defRPr lang="ko-KR">
                <a:solidFill>
                  <a:prstClr val="white"/>
                </a:solidFill>
              </a:defRPr>
            </a:pPr>
            <a:r>
              <a:rPr lang="en-US" altLang="ko-KR" sz="1650" b="1" dirty="0">
                <a:solidFill>
                  <a:schemeClr val="tx1"/>
                </a:solidFill>
              </a:rPr>
              <a:t>T += </a:t>
            </a:r>
            <a:r>
              <a:rPr lang="ko-KR" altLang="en-US" sz="1650" b="1" dirty="0">
                <a:solidFill>
                  <a:schemeClr val="tx1"/>
                </a:solidFill>
              </a:rPr>
              <a:t>(주재료 수)/(총 재료 수) * 14</a:t>
            </a:r>
          </a:p>
          <a:p>
            <a:pPr algn="ctr">
              <a:defRPr lang="ko-KR">
                <a:solidFill>
                  <a:prstClr val="white"/>
                </a:solidFill>
              </a:defRPr>
            </a:pPr>
            <a:r>
              <a:rPr lang="en-US" altLang="ko-KR" sz="1650" b="1" dirty="0">
                <a:solidFill>
                  <a:schemeClr val="tx1"/>
                </a:solidFill>
              </a:rPr>
              <a:t>T += ( </a:t>
            </a:r>
            <a:r>
              <a:rPr lang="ko-KR" altLang="en-US" sz="1650" b="1" dirty="0" err="1">
                <a:solidFill>
                  <a:schemeClr val="tx1"/>
                </a:solidFill>
              </a:rPr>
              <a:t>부재료</a:t>
            </a:r>
            <a:r>
              <a:rPr lang="ko-KR" altLang="en-US" sz="1650" b="1" dirty="0">
                <a:solidFill>
                  <a:schemeClr val="tx1"/>
                </a:solidFill>
              </a:rPr>
              <a:t> 수)/(총 </a:t>
            </a:r>
            <a:r>
              <a:rPr lang="ko-KR" altLang="en-US" sz="1650" b="1" dirty="0" err="1">
                <a:solidFill>
                  <a:schemeClr val="tx1"/>
                </a:solidFill>
              </a:rPr>
              <a:t>재료수</a:t>
            </a:r>
            <a:r>
              <a:rPr lang="ko-KR" altLang="en-US" sz="1650" b="1" dirty="0">
                <a:solidFill>
                  <a:schemeClr val="tx1"/>
                </a:solidFill>
              </a:rPr>
              <a:t>) * 6</a:t>
            </a:r>
          </a:p>
          <a:p>
            <a:pPr algn="ctr">
              <a:defRPr lang="ko-KR">
                <a:solidFill>
                  <a:prstClr val="white"/>
                </a:solidFill>
              </a:defRPr>
            </a:pPr>
            <a:r>
              <a:rPr lang="en-US" altLang="ko-KR" sz="1650" b="1" dirty="0">
                <a:solidFill>
                  <a:schemeClr val="tx1"/>
                </a:solidFill>
              </a:rPr>
              <a:t>W  += (T/20)*0.6</a:t>
            </a:r>
          </a:p>
          <a:p>
            <a:pPr algn="ctr">
              <a:defRPr lang="ko-KR">
                <a:solidFill>
                  <a:prstClr val="white"/>
                </a:solidFill>
              </a:defRPr>
            </a:pPr>
            <a:r>
              <a:rPr lang="en-US" altLang="ko-KR" sz="1650" b="1" dirty="0">
                <a:solidFill>
                  <a:schemeClr val="tx1"/>
                </a:solidFill>
              </a:rPr>
              <a:t>R</a:t>
            </a:r>
            <a:r>
              <a:rPr lang="ko-KR" altLang="en-US" sz="1650" b="1" dirty="0">
                <a:solidFill>
                  <a:schemeClr val="tx1"/>
                </a:solidFill>
              </a:rPr>
              <a:t>.</a:t>
            </a:r>
            <a:r>
              <a:rPr lang="en-US" altLang="ko-KR" sz="1650" b="1" dirty="0">
                <a:solidFill>
                  <a:schemeClr val="tx1"/>
                </a:solidFill>
              </a:rPr>
              <a:t>Weight = W</a:t>
            </a:r>
          </a:p>
          <a:p>
            <a:pPr algn="ctr">
              <a:defRPr lang="ko-KR">
                <a:solidFill>
                  <a:prstClr val="white"/>
                </a:solidFill>
              </a:defRPr>
            </a:pPr>
            <a:endParaRPr lang="ko-KR" altLang="en-US" sz="1650" b="1" dirty="0">
              <a:solidFill>
                <a:prstClr val="white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3231312" y="2385565"/>
            <a:ext cx="1327727" cy="505112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2700" b="1"/>
              <a:t>no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6160521" y="2356256"/>
            <a:ext cx="1327727" cy="505112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2700" b="1"/>
              <a:t>no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949716" y="4638388"/>
            <a:ext cx="1327727" cy="505112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2700" b="1"/>
              <a:t>no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0662449" y="4638388"/>
            <a:ext cx="1327727" cy="505112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2700" b="1"/>
              <a:t>no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858001" y="5811370"/>
            <a:ext cx="1327727" cy="505112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2700" b="1"/>
              <a:t>yes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858001" y="7425425"/>
            <a:ext cx="1327727" cy="505112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2700" b="1"/>
              <a:t>yes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9746110" y="5823551"/>
            <a:ext cx="1327727" cy="505112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2700" b="1" dirty="0"/>
              <a:t>yes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9657773" y="7355575"/>
            <a:ext cx="1327727" cy="505112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2700" b="1"/>
              <a:t>yes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918543" y="7969829"/>
            <a:ext cx="1327727" cy="505112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2700" b="1"/>
              <a:t>no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833770" y="8114146"/>
            <a:ext cx="1327727" cy="505112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2700" b="1"/>
              <a:t>no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2123305" y="3528833"/>
            <a:ext cx="1327727" cy="505112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2700" b="1"/>
              <a:t>yes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5067397" y="3528836"/>
            <a:ext cx="1327727" cy="505112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2700" b="1"/>
              <a:t>yes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5052963" y="6891449"/>
            <a:ext cx="1327727" cy="505112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2700" b="1"/>
              <a:t>yes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3258315" y="5876204"/>
            <a:ext cx="1327727" cy="505112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2700" b="1"/>
              <a:t>no</a:t>
            </a:r>
          </a:p>
        </p:txBody>
      </p:sp>
      <p:cxnSp>
        <p:nvCxnSpPr>
          <p:cNvPr id="89" name="직선 화살표 연결선 88"/>
          <p:cNvCxnSpPr>
            <a:stCxn id="74" idx="3"/>
            <a:endCxn id="90" idx="1"/>
          </p:cNvCxnSpPr>
          <p:nvPr/>
        </p:nvCxnSpPr>
        <p:spPr>
          <a:xfrm>
            <a:off x="16256330" y="8418592"/>
            <a:ext cx="659177" cy="583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90" name="순서도: 수행의 시작/종료 89"/>
          <p:cNvSpPr/>
          <p:nvPr/>
        </p:nvSpPr>
        <p:spPr>
          <a:xfrm>
            <a:off x="16915506" y="8179087"/>
            <a:ext cx="1226703" cy="490682"/>
          </a:xfrm>
          <a:prstGeom prst="flowChartTerminator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>
                <a:solidFill>
                  <a:prstClr val="white"/>
                </a:solidFill>
              </a:defRPr>
            </a:pPr>
            <a:r>
              <a:rPr lang="en-US" altLang="ko-KR" sz="2700" dirty="0">
                <a:solidFill>
                  <a:schemeClr val="tx1"/>
                </a:solidFill>
              </a:rPr>
              <a:t>END</a:t>
            </a:r>
          </a:p>
        </p:txBody>
      </p:sp>
      <p:sp>
        <p:nvSpPr>
          <p:cNvPr id="43" name="순서도: 판단 42"/>
          <p:cNvSpPr/>
          <p:nvPr/>
        </p:nvSpPr>
        <p:spPr>
          <a:xfrm>
            <a:off x="8461853" y="4301200"/>
            <a:ext cx="2419440" cy="1665593"/>
          </a:xfrm>
          <a:prstGeom prst="flowChartDecision">
            <a:avLst/>
          </a:prstGeom>
          <a:noFill/>
          <a:ln w="38100">
            <a:solidFill>
              <a:srgbClr val="FDC41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>
                <a:solidFill>
                  <a:prstClr val="white"/>
                </a:solidFill>
              </a:defRPr>
            </a:pPr>
            <a:r>
              <a:rPr lang="en-US" altLang="ko-KR" b="1" dirty="0">
                <a:solidFill>
                  <a:schemeClr val="tx1"/>
                </a:solidFill>
              </a:rPr>
              <a:t>U</a:t>
            </a:r>
            <a:r>
              <a:rPr lang="ko-KR" altLang="en-US" b="1" dirty="0">
                <a:solidFill>
                  <a:schemeClr val="tx1"/>
                </a:solidFill>
              </a:rPr>
              <a:t>가 250</a:t>
            </a:r>
            <a:r>
              <a:rPr lang="en-US" altLang="ko-KR" b="1" dirty="0">
                <a:solidFill>
                  <a:schemeClr val="tx1"/>
                </a:solidFill>
              </a:rPr>
              <a:t>g</a:t>
            </a:r>
            <a:r>
              <a:rPr lang="ko-KR" altLang="en-US" b="1" dirty="0">
                <a:solidFill>
                  <a:schemeClr val="tx1"/>
                </a:solidFill>
              </a:rPr>
              <a:t>보다 많은가?</a:t>
            </a:r>
          </a:p>
        </p:txBody>
      </p:sp>
    </p:spTree>
    <p:extLst>
      <p:ext uri="{BB962C8B-B14F-4D97-AF65-F5344CB8AC3E}">
        <p14:creationId xmlns:p14="http://schemas.microsoft.com/office/powerpoint/2010/main" val="284319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1" descr="C:\Users\user\AppData\Local\Microsoft\Windows\INetCache\IE\D1ZVE74K\iphone-160307_64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9141" y="2623696"/>
            <a:ext cx="3421959" cy="668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391473" y="569999"/>
            <a:ext cx="13896530" cy="577059"/>
          </a:xfrm>
          <a:prstGeom prst="rect">
            <a:avLst/>
          </a:prstGeom>
          <a:solidFill>
            <a:srgbClr val="FDC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EC8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" y="570001"/>
            <a:ext cx="1367135" cy="577061"/>
          </a:xfrm>
          <a:prstGeom prst="rect">
            <a:avLst/>
          </a:prstGeom>
          <a:solidFill>
            <a:srgbClr val="FEB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9105" y="282962"/>
            <a:ext cx="3567185" cy="685070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5791" y="9773972"/>
            <a:ext cx="17996418" cy="1539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ECF6FA-02F5-4F1D-8AA3-ED46C85EB3FD}"/>
              </a:ext>
            </a:extLst>
          </p:cNvPr>
          <p:cNvSpPr/>
          <p:nvPr/>
        </p:nvSpPr>
        <p:spPr>
          <a:xfrm>
            <a:off x="1032244" y="121472"/>
            <a:ext cx="3660905" cy="846554"/>
          </a:xfrm>
          <a:prstGeom prst="rect">
            <a:avLst/>
          </a:prstGeom>
          <a:solidFill>
            <a:srgbClr val="FFD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연구 내용 및 결과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" y="65902"/>
            <a:ext cx="27706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700">
              <a:solidFill>
                <a:prstClr val="black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30835" y="1337038"/>
            <a:ext cx="1022151" cy="822575"/>
            <a:chOff x="719403" y="1551228"/>
            <a:chExt cx="681434" cy="548383"/>
          </a:xfrm>
        </p:grpSpPr>
        <p:sp>
          <p:nvSpPr>
            <p:cNvPr id="27" name="화살표: 갈매기형 수장 28">
              <a:extLst>
                <a:ext uri="{FF2B5EF4-FFF2-40B4-BE49-F238E27FC236}">
                  <a16:creationId xmlns:a16="http://schemas.microsoft.com/office/drawing/2014/main" id="{1D429A14-2C4D-4E8D-A713-395D690B83B8}"/>
                </a:ext>
              </a:extLst>
            </p:cNvPr>
            <p:cNvSpPr/>
            <p:nvPr/>
          </p:nvSpPr>
          <p:spPr>
            <a:xfrm>
              <a:off x="1035077" y="1551228"/>
              <a:ext cx="365760" cy="54838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  <p:sp>
          <p:nvSpPr>
            <p:cNvPr id="28" name="화살표: 갈매기형 수장 29">
              <a:extLst>
                <a:ext uri="{FF2B5EF4-FFF2-40B4-BE49-F238E27FC236}">
                  <a16:creationId xmlns:a16="http://schemas.microsoft.com/office/drawing/2014/main" id="{1E774B94-8BAB-4911-944B-0FB8CB53A8D0}"/>
                </a:ext>
              </a:extLst>
            </p:cNvPr>
            <p:cNvSpPr/>
            <p:nvPr/>
          </p:nvSpPr>
          <p:spPr>
            <a:xfrm>
              <a:off x="719403" y="1551228"/>
              <a:ext cx="365760" cy="54838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C89F4D3-5EA2-4BE1-B6CA-E6061A0586EB}"/>
              </a:ext>
            </a:extLst>
          </p:cNvPr>
          <p:cNvSpPr txBox="1"/>
          <p:nvPr/>
        </p:nvSpPr>
        <p:spPr>
          <a:xfrm>
            <a:off x="1643396" y="1492682"/>
            <a:ext cx="1316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prstClr val="black"/>
                </a:solidFill>
              </a:rPr>
              <a:t>추천 시스템 </a:t>
            </a:r>
            <a:r>
              <a:rPr lang="en-US" altLang="ko-KR" sz="3600" b="1" dirty="0">
                <a:solidFill>
                  <a:schemeClr val="tx2"/>
                </a:solidFill>
              </a:rPr>
              <a:t>– </a:t>
            </a:r>
            <a:r>
              <a:rPr lang="ko-KR" altLang="en-US" sz="3600" b="1" dirty="0" err="1">
                <a:solidFill>
                  <a:schemeClr val="tx2"/>
                </a:solidFill>
              </a:rPr>
              <a:t>레시피</a:t>
            </a:r>
            <a:r>
              <a:rPr lang="ko-KR" altLang="en-US" sz="3600" b="1" dirty="0">
                <a:solidFill>
                  <a:schemeClr val="tx2"/>
                </a:solidFill>
              </a:rPr>
              <a:t> 추천 알고리즘 </a:t>
            </a:r>
            <a:r>
              <a:rPr lang="en-US" altLang="ko-KR" sz="3600" b="1" dirty="0">
                <a:solidFill>
                  <a:schemeClr val="tx2"/>
                </a:solidFill>
              </a:rPr>
              <a:t>Contents Based Recommend</a:t>
            </a:r>
            <a:endParaRPr lang="ko-KR" altLang="en-US" sz="3600" b="1" dirty="0">
              <a:solidFill>
                <a:prstClr val="black"/>
              </a:solidFill>
            </a:endParaRPr>
          </a:p>
        </p:txBody>
      </p:sp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1067" y="3539597"/>
            <a:ext cx="2798106" cy="485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8123F90-8901-4647-8168-95A602F8F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025" y="2291856"/>
            <a:ext cx="7742609" cy="74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2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6874485" y="3598653"/>
            <a:ext cx="10028121" cy="60314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12" name="꺾인 연결선 11"/>
          <p:cNvCxnSpPr/>
          <p:nvPr/>
        </p:nvCxnSpPr>
        <p:spPr>
          <a:xfrm>
            <a:off x="7476053" y="3238910"/>
            <a:ext cx="990857" cy="433736"/>
          </a:xfrm>
          <a:prstGeom prst="bentConnector3">
            <a:avLst>
              <a:gd name="adj1" fmla="val 995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74009" y="2071108"/>
            <a:ext cx="1830266" cy="1830266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3319625" y="3306410"/>
            <a:ext cx="17803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55632" y="2668126"/>
            <a:ext cx="13443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/>
              <a:t>요청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19919" y="3654689"/>
            <a:ext cx="1299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Client</a:t>
            </a:r>
            <a:endParaRPr lang="ko-KR" altLang="en-US" sz="2400" dirty="0"/>
          </a:p>
        </p:txBody>
      </p:sp>
      <p:sp>
        <p:nvSpPr>
          <p:cNvPr id="10" name="구름 9"/>
          <p:cNvSpPr/>
          <p:nvPr/>
        </p:nvSpPr>
        <p:spPr>
          <a:xfrm>
            <a:off x="5314822" y="2771601"/>
            <a:ext cx="1825772" cy="99918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Server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순서도: 자기 디스크 17"/>
          <p:cNvSpPr/>
          <p:nvPr/>
        </p:nvSpPr>
        <p:spPr>
          <a:xfrm>
            <a:off x="8003039" y="4162520"/>
            <a:ext cx="944679" cy="697154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DB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cxnSpLocks/>
          </p:cNvCxnSpPr>
          <p:nvPr/>
        </p:nvCxnSpPr>
        <p:spPr>
          <a:xfrm>
            <a:off x="9616430" y="4511096"/>
            <a:ext cx="2556947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12668230" y="4018096"/>
            <a:ext cx="2672429" cy="11097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dirty="0">
                <a:solidFill>
                  <a:schemeClr val="tx1"/>
                </a:solidFill>
              </a:rPr>
              <a:t>사용자 정보</a:t>
            </a:r>
            <a:endParaRPr lang="en-US" altLang="ko-KR" sz="2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500" dirty="0">
                <a:solidFill>
                  <a:srgbClr val="C00000"/>
                </a:solidFill>
              </a:rPr>
              <a:t>[</a:t>
            </a:r>
            <a:r>
              <a:rPr lang="ko-KR" altLang="en-US" sz="1500" dirty="0">
                <a:solidFill>
                  <a:srgbClr val="C00000"/>
                </a:solidFill>
              </a:rPr>
              <a:t>레시피아이디</a:t>
            </a:r>
            <a:r>
              <a:rPr lang="en-US" altLang="ko-KR" sz="1500" dirty="0">
                <a:solidFill>
                  <a:srgbClr val="C00000"/>
                </a:solidFill>
              </a:rPr>
              <a:t>, </a:t>
            </a:r>
            <a:r>
              <a:rPr lang="ko-KR" altLang="en-US" sz="1500" dirty="0">
                <a:solidFill>
                  <a:srgbClr val="C00000"/>
                </a:solidFill>
              </a:rPr>
              <a:t>선택 횟수</a:t>
            </a:r>
            <a:r>
              <a:rPr lang="en-US" altLang="ko-KR" sz="1500" dirty="0">
                <a:solidFill>
                  <a:srgbClr val="C00000"/>
                </a:solidFill>
              </a:rPr>
              <a:t>]</a:t>
            </a:r>
            <a:endParaRPr lang="ko-KR" altLang="en-US" sz="1500" dirty="0">
              <a:solidFill>
                <a:srgbClr val="C0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10CDFBE-B008-4339-8051-CC3B13E98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390" y="5251366"/>
            <a:ext cx="2800643" cy="93811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직선 화살표 연결선 24"/>
          <p:cNvCxnSpPr/>
          <p:nvPr/>
        </p:nvCxnSpPr>
        <p:spPr>
          <a:xfrm>
            <a:off x="13976060" y="5297728"/>
            <a:ext cx="15138" cy="1551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956196" y="6262937"/>
            <a:ext cx="2434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코사인 유사도 계산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사용자의 유사도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11724214" y="7010888"/>
          <a:ext cx="4503695" cy="1974866"/>
        </p:xfrm>
        <a:graphic>
          <a:graphicData uri="http://schemas.openxmlformats.org/drawingml/2006/table">
            <a:tbl>
              <a:tblPr/>
              <a:tblGrid>
                <a:gridCol w="643385">
                  <a:extLst>
                    <a:ext uri="{9D8B030D-6E8A-4147-A177-3AD203B41FA5}">
                      <a16:colId xmlns:a16="http://schemas.microsoft.com/office/drawing/2014/main" val="44763167"/>
                    </a:ext>
                  </a:extLst>
                </a:gridCol>
                <a:gridCol w="643385">
                  <a:extLst>
                    <a:ext uri="{9D8B030D-6E8A-4147-A177-3AD203B41FA5}">
                      <a16:colId xmlns:a16="http://schemas.microsoft.com/office/drawing/2014/main" val="399188106"/>
                    </a:ext>
                  </a:extLst>
                </a:gridCol>
                <a:gridCol w="643385">
                  <a:extLst>
                    <a:ext uri="{9D8B030D-6E8A-4147-A177-3AD203B41FA5}">
                      <a16:colId xmlns:a16="http://schemas.microsoft.com/office/drawing/2014/main" val="2024232463"/>
                    </a:ext>
                  </a:extLst>
                </a:gridCol>
                <a:gridCol w="643385">
                  <a:extLst>
                    <a:ext uri="{9D8B030D-6E8A-4147-A177-3AD203B41FA5}">
                      <a16:colId xmlns:a16="http://schemas.microsoft.com/office/drawing/2014/main" val="3383233000"/>
                    </a:ext>
                  </a:extLst>
                </a:gridCol>
                <a:gridCol w="643385">
                  <a:extLst>
                    <a:ext uri="{9D8B030D-6E8A-4147-A177-3AD203B41FA5}">
                      <a16:colId xmlns:a16="http://schemas.microsoft.com/office/drawing/2014/main" val="4023045868"/>
                    </a:ext>
                  </a:extLst>
                </a:gridCol>
                <a:gridCol w="643385">
                  <a:extLst>
                    <a:ext uri="{9D8B030D-6E8A-4147-A177-3AD203B41FA5}">
                      <a16:colId xmlns:a16="http://schemas.microsoft.com/office/drawing/2014/main" val="2845719168"/>
                    </a:ext>
                  </a:extLst>
                </a:gridCol>
                <a:gridCol w="643385">
                  <a:extLst>
                    <a:ext uri="{9D8B030D-6E8A-4147-A177-3AD203B41FA5}">
                      <a16:colId xmlns:a16="http://schemas.microsoft.com/office/drawing/2014/main" val="4093775835"/>
                    </a:ext>
                  </a:extLst>
                </a:gridCol>
              </a:tblGrid>
              <a:tr h="32894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1" dirty="0">
                          <a:effectLst/>
                        </a:rPr>
                        <a:t>유사도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1">
                          <a:effectLst/>
                        </a:rPr>
                        <a:t>재석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1">
                          <a:effectLst/>
                        </a:rPr>
                        <a:t>명수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1">
                          <a:effectLst/>
                        </a:rPr>
                        <a:t>하하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1">
                          <a:effectLst/>
                        </a:rPr>
                        <a:t>준하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1" dirty="0">
                          <a:effectLst/>
                        </a:rPr>
                        <a:t>세형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1">
                          <a:effectLst/>
                        </a:rPr>
                        <a:t>광희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9385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재석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1.00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0.84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0.96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0.82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0.98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>
                          <a:effectLst/>
                        </a:rPr>
                        <a:t>0.98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9554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명수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>
                          <a:effectLst/>
                        </a:rPr>
                        <a:t>0.84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1.00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0.61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0.84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0.63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>
                          <a:effectLst/>
                        </a:rPr>
                        <a:t>0.47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42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하하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>
                          <a:effectLst/>
                        </a:rPr>
                        <a:t>0.96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>
                          <a:effectLst/>
                        </a:rPr>
                        <a:t>0.61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1.00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0.97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>
                          <a:effectLst/>
                        </a:rPr>
                        <a:t>0.99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>
                          <a:effectLst/>
                        </a:rPr>
                        <a:t>0.92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22141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준하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>
                          <a:effectLst/>
                        </a:rPr>
                        <a:t>0.82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>
                          <a:effectLst/>
                        </a:rPr>
                        <a:t>0.84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>
                          <a:effectLst/>
                        </a:rPr>
                        <a:t>0.97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1.00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0.85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0.71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56905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세형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>
                          <a:effectLst/>
                        </a:rPr>
                        <a:t>0.98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>
                          <a:effectLst/>
                        </a:rPr>
                        <a:t>0.63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>
                          <a:effectLst/>
                        </a:rPr>
                        <a:t>0.99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>
                          <a:effectLst/>
                        </a:rPr>
                        <a:t>0.85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1.00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0.98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57457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광희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>
                          <a:effectLst/>
                        </a:rPr>
                        <a:t>0.98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>
                          <a:effectLst/>
                        </a:rPr>
                        <a:t>0.47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>
                          <a:effectLst/>
                        </a:rPr>
                        <a:t>0.92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>
                          <a:effectLst/>
                        </a:rPr>
                        <a:t>0.71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0.98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1.00</a:t>
                      </a:r>
                    </a:p>
                  </a:txBody>
                  <a:tcPr marL="148590" marR="148590" marT="68580" marB="6858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415186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3032898" y="9110456"/>
            <a:ext cx="243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행렬 그래프 생성</a:t>
            </a:r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9806004" y="8038877"/>
            <a:ext cx="1716771" cy="90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7154816" y="7538891"/>
            <a:ext cx="2461614" cy="9999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타겟 사용자와 가장 비슷한 사용자 선택</a:t>
            </a:r>
            <a:endParaRPr lang="ko-KR" altLang="en-US" sz="1350" dirty="0">
              <a:solidFill>
                <a:schemeClr val="tx1"/>
              </a:solidFill>
            </a:endParaRPr>
          </a:p>
        </p:txBody>
      </p:sp>
      <p:cxnSp>
        <p:nvCxnSpPr>
          <p:cNvPr id="38" name="구부러진 연결선 37"/>
          <p:cNvCxnSpPr/>
          <p:nvPr/>
        </p:nvCxnSpPr>
        <p:spPr>
          <a:xfrm rot="10800000">
            <a:off x="6139719" y="7366701"/>
            <a:ext cx="986643" cy="672174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889961" y="6262937"/>
            <a:ext cx="5060183" cy="188256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b="1" dirty="0">
                <a:solidFill>
                  <a:schemeClr val="tx1"/>
                </a:solidFill>
              </a:rPr>
              <a:t>선택된 사용자의 레시피 중</a:t>
            </a:r>
            <a:r>
              <a:rPr lang="en-US" altLang="ko-KR" sz="2700" b="1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2700" b="1" dirty="0">
                <a:solidFill>
                  <a:schemeClr val="tx1"/>
                </a:solidFill>
              </a:rPr>
              <a:t>타겟 사용자가 </a:t>
            </a:r>
            <a:r>
              <a:rPr lang="ko-KR" altLang="en-US" sz="2700" b="1" dirty="0">
                <a:solidFill>
                  <a:srgbClr val="FF0000"/>
                </a:solidFill>
              </a:rPr>
              <a:t>선택하지 않은</a:t>
            </a:r>
            <a:endParaRPr lang="en-US" altLang="ko-KR" sz="27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2700" b="1" dirty="0">
                <a:solidFill>
                  <a:schemeClr val="tx1"/>
                </a:solidFill>
              </a:rPr>
              <a:t> 레시피 추천 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391473" y="569999"/>
            <a:ext cx="13896530" cy="577059"/>
          </a:xfrm>
          <a:prstGeom prst="rect">
            <a:avLst/>
          </a:prstGeom>
          <a:solidFill>
            <a:srgbClr val="FDC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" y="570001"/>
            <a:ext cx="1367135" cy="577061"/>
          </a:xfrm>
          <a:prstGeom prst="rect">
            <a:avLst/>
          </a:prstGeom>
          <a:solidFill>
            <a:srgbClr val="FEB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79105" y="282962"/>
            <a:ext cx="3567185" cy="685070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3ECF6FA-02F5-4F1D-8AA3-ED46C85EB3FD}"/>
              </a:ext>
            </a:extLst>
          </p:cNvPr>
          <p:cNvSpPr/>
          <p:nvPr/>
        </p:nvSpPr>
        <p:spPr>
          <a:xfrm>
            <a:off x="1032244" y="121472"/>
            <a:ext cx="3660905" cy="846554"/>
          </a:xfrm>
          <a:prstGeom prst="rect">
            <a:avLst/>
          </a:prstGeom>
          <a:solidFill>
            <a:srgbClr val="FFD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연구 내용 및 결과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45791" y="9773972"/>
            <a:ext cx="17996418" cy="1539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430835" y="1337038"/>
            <a:ext cx="1022151" cy="822575"/>
            <a:chOff x="719403" y="1551228"/>
            <a:chExt cx="681434" cy="548383"/>
          </a:xfrm>
        </p:grpSpPr>
        <p:sp>
          <p:nvSpPr>
            <p:cNvPr id="34" name="화살표: 갈매기형 수장 28">
              <a:extLst>
                <a:ext uri="{FF2B5EF4-FFF2-40B4-BE49-F238E27FC236}">
                  <a16:creationId xmlns:a16="http://schemas.microsoft.com/office/drawing/2014/main" id="{1D429A14-2C4D-4E8D-A713-395D690B83B8}"/>
                </a:ext>
              </a:extLst>
            </p:cNvPr>
            <p:cNvSpPr/>
            <p:nvPr/>
          </p:nvSpPr>
          <p:spPr>
            <a:xfrm>
              <a:off x="1035077" y="1551228"/>
              <a:ext cx="365760" cy="54838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  <p:sp>
          <p:nvSpPr>
            <p:cNvPr id="35" name="화살표: 갈매기형 수장 29">
              <a:extLst>
                <a:ext uri="{FF2B5EF4-FFF2-40B4-BE49-F238E27FC236}">
                  <a16:creationId xmlns:a16="http://schemas.microsoft.com/office/drawing/2014/main" id="{1E774B94-8BAB-4911-944B-0FB8CB53A8D0}"/>
                </a:ext>
              </a:extLst>
            </p:cNvPr>
            <p:cNvSpPr/>
            <p:nvPr/>
          </p:nvSpPr>
          <p:spPr>
            <a:xfrm>
              <a:off x="719403" y="1551228"/>
              <a:ext cx="365760" cy="54838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C89F4D3-5EA2-4BE1-B6CA-E6061A0586EB}"/>
              </a:ext>
            </a:extLst>
          </p:cNvPr>
          <p:cNvSpPr txBox="1"/>
          <p:nvPr/>
        </p:nvSpPr>
        <p:spPr>
          <a:xfrm>
            <a:off x="1643396" y="1492682"/>
            <a:ext cx="14178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prstClr val="black"/>
                </a:solidFill>
              </a:rPr>
              <a:t>추천 시스템 </a:t>
            </a:r>
            <a:r>
              <a:rPr lang="en-US" altLang="ko-KR" sz="3600" b="1" dirty="0">
                <a:solidFill>
                  <a:schemeClr val="tx2"/>
                </a:solidFill>
              </a:rPr>
              <a:t>- </a:t>
            </a:r>
            <a:r>
              <a:rPr lang="ko-KR" altLang="en-US" sz="3600" b="1" dirty="0" err="1">
                <a:solidFill>
                  <a:schemeClr val="tx2"/>
                </a:solidFill>
              </a:rPr>
              <a:t>레시피</a:t>
            </a:r>
            <a:r>
              <a:rPr lang="ko-KR" altLang="en-US" sz="3600" b="1" dirty="0">
                <a:solidFill>
                  <a:schemeClr val="tx2"/>
                </a:solidFill>
              </a:rPr>
              <a:t> 추천 알고리즘 </a:t>
            </a:r>
            <a:r>
              <a:rPr lang="en-US" altLang="ko-KR" sz="3600" b="1" dirty="0">
                <a:solidFill>
                  <a:schemeClr val="tx2"/>
                </a:solidFill>
              </a:rPr>
              <a:t>User Based Collaborative Filtering</a:t>
            </a:r>
            <a:endParaRPr lang="ko-KR" altLang="en-US" sz="36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02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사각형 138"/>
          <p:cNvSpPr/>
          <p:nvPr/>
        </p:nvSpPr>
        <p:spPr>
          <a:xfrm>
            <a:off x="7619720" y="3736064"/>
            <a:ext cx="10522490" cy="556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0" name="직사각형 39"/>
          <p:cNvSpPr/>
          <p:nvPr/>
        </p:nvSpPr>
        <p:spPr>
          <a:xfrm>
            <a:off x="4391473" y="569999"/>
            <a:ext cx="13896530" cy="577059"/>
          </a:xfrm>
          <a:prstGeom prst="rect">
            <a:avLst/>
          </a:prstGeom>
          <a:solidFill>
            <a:srgbClr val="FDC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" y="570001"/>
            <a:ext cx="1367135" cy="577061"/>
          </a:xfrm>
          <a:prstGeom prst="rect">
            <a:avLst/>
          </a:prstGeom>
          <a:solidFill>
            <a:srgbClr val="FEB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79105" y="282962"/>
            <a:ext cx="3567185" cy="685070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3ECF6FA-02F5-4F1D-8AA3-ED46C85EB3FD}"/>
              </a:ext>
            </a:extLst>
          </p:cNvPr>
          <p:cNvSpPr/>
          <p:nvPr/>
        </p:nvSpPr>
        <p:spPr>
          <a:xfrm>
            <a:off x="1032244" y="121472"/>
            <a:ext cx="3660905" cy="846554"/>
          </a:xfrm>
          <a:prstGeom prst="rect">
            <a:avLst/>
          </a:prstGeom>
          <a:solidFill>
            <a:srgbClr val="FFD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연구 내용 및 결과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45791" y="9773972"/>
            <a:ext cx="17996418" cy="1539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30835" y="1337038"/>
            <a:ext cx="1022151" cy="822575"/>
            <a:chOff x="719403" y="1551228"/>
            <a:chExt cx="681434" cy="548383"/>
          </a:xfrm>
        </p:grpSpPr>
        <p:sp>
          <p:nvSpPr>
            <p:cNvPr id="13" name="화살표: 갈매기형 수장 28">
              <a:extLst>
                <a:ext uri="{FF2B5EF4-FFF2-40B4-BE49-F238E27FC236}">
                  <a16:creationId xmlns:a16="http://schemas.microsoft.com/office/drawing/2014/main" id="{1D429A14-2C4D-4E8D-A713-395D690B83B8}"/>
                </a:ext>
              </a:extLst>
            </p:cNvPr>
            <p:cNvSpPr/>
            <p:nvPr/>
          </p:nvSpPr>
          <p:spPr>
            <a:xfrm>
              <a:off x="1035077" y="1551228"/>
              <a:ext cx="365760" cy="54838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  <p:sp>
          <p:nvSpPr>
            <p:cNvPr id="14" name="화살표: 갈매기형 수장 29">
              <a:extLst>
                <a:ext uri="{FF2B5EF4-FFF2-40B4-BE49-F238E27FC236}">
                  <a16:creationId xmlns:a16="http://schemas.microsoft.com/office/drawing/2014/main" id="{1E774B94-8BAB-4911-944B-0FB8CB53A8D0}"/>
                </a:ext>
              </a:extLst>
            </p:cNvPr>
            <p:cNvSpPr/>
            <p:nvPr/>
          </p:nvSpPr>
          <p:spPr>
            <a:xfrm>
              <a:off x="719403" y="1551228"/>
              <a:ext cx="365760" cy="54838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C89F4D3-5EA2-4BE1-B6CA-E6061A0586EB}"/>
              </a:ext>
            </a:extLst>
          </p:cNvPr>
          <p:cNvSpPr txBox="1"/>
          <p:nvPr/>
        </p:nvSpPr>
        <p:spPr>
          <a:xfrm>
            <a:off x="1643396" y="1492682"/>
            <a:ext cx="15369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prstClr val="black"/>
                </a:solidFill>
              </a:rPr>
              <a:t>추천 시스템 </a:t>
            </a:r>
            <a:r>
              <a:rPr lang="en-US" altLang="ko-KR" sz="3600" b="1" dirty="0">
                <a:solidFill>
                  <a:schemeClr val="tx2"/>
                </a:solidFill>
              </a:rPr>
              <a:t>- </a:t>
            </a:r>
            <a:r>
              <a:rPr lang="ko-KR" altLang="en-US" sz="3600" b="1" dirty="0" err="1">
                <a:solidFill>
                  <a:schemeClr val="tx2"/>
                </a:solidFill>
              </a:rPr>
              <a:t>레시피</a:t>
            </a:r>
            <a:r>
              <a:rPr lang="ko-KR" altLang="en-US" sz="3600" b="1" dirty="0">
                <a:solidFill>
                  <a:schemeClr val="tx2"/>
                </a:solidFill>
              </a:rPr>
              <a:t> 추천 알고리즘 </a:t>
            </a:r>
            <a:r>
              <a:rPr lang="en-US" altLang="ko-KR" sz="3600" b="1" dirty="0">
                <a:solidFill>
                  <a:schemeClr val="tx2"/>
                </a:solidFill>
              </a:rPr>
              <a:t>Item Based Collaborative Filtering</a:t>
            </a:r>
            <a:endParaRPr lang="ko-KR" altLang="en-US" sz="3600" b="1" dirty="0">
              <a:solidFill>
                <a:prstClr val="black"/>
              </a:solidFill>
            </a:endParaRPr>
          </a:p>
          <a:p>
            <a:endParaRPr lang="ko-KR" altLang="en-US" sz="3600" b="1" dirty="0">
              <a:solidFill>
                <a:prstClr val="black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91255" y="9773972"/>
            <a:ext cx="17996418" cy="1539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780005" y="3822812"/>
            <a:ext cx="6192980" cy="53546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4166938" y="4298563"/>
            <a:ext cx="2672429" cy="11097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tx1"/>
                </a:solidFill>
              </a:rPr>
              <a:t>레시피 정보</a:t>
            </a:r>
            <a:endParaRPr lang="en-US" altLang="ko-KR" sz="21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500" dirty="0">
                <a:solidFill>
                  <a:srgbClr val="C00000"/>
                </a:solidFill>
              </a:rPr>
              <a:t>[</a:t>
            </a:r>
            <a:r>
              <a:rPr lang="ko-KR" altLang="en-US" sz="1350" dirty="0">
                <a:solidFill>
                  <a:srgbClr val="C00000"/>
                </a:solidFill>
              </a:rPr>
              <a:t>레시피아이디</a:t>
            </a:r>
            <a:r>
              <a:rPr lang="en-US" altLang="ko-KR" sz="1350" dirty="0">
                <a:solidFill>
                  <a:srgbClr val="C00000"/>
                </a:solidFill>
              </a:rPr>
              <a:t>, </a:t>
            </a:r>
            <a:r>
              <a:rPr lang="ko-KR" altLang="en-US" sz="1350" dirty="0" err="1">
                <a:solidFill>
                  <a:srgbClr val="C00000"/>
                </a:solidFill>
              </a:rPr>
              <a:t>재료정보</a:t>
            </a:r>
            <a:r>
              <a:rPr lang="en-US" altLang="ko-KR" sz="1350" dirty="0">
                <a:solidFill>
                  <a:srgbClr val="C00000"/>
                </a:solidFill>
              </a:rPr>
              <a:t>(</a:t>
            </a:r>
            <a:r>
              <a:rPr lang="ko-KR" altLang="en-US" sz="1350" dirty="0">
                <a:solidFill>
                  <a:srgbClr val="C00000"/>
                </a:solidFill>
              </a:rPr>
              <a:t>이름</a:t>
            </a:r>
            <a:r>
              <a:rPr lang="en-US" altLang="ko-KR" sz="1350" dirty="0">
                <a:solidFill>
                  <a:srgbClr val="C00000"/>
                </a:solidFill>
              </a:rPr>
              <a:t>, </a:t>
            </a:r>
            <a:r>
              <a:rPr lang="ko-KR" altLang="en-US" sz="1350" dirty="0">
                <a:solidFill>
                  <a:srgbClr val="C00000"/>
                </a:solidFill>
              </a:rPr>
              <a:t>타입</a:t>
            </a:r>
            <a:r>
              <a:rPr lang="en-US" altLang="ko-KR" sz="1350" dirty="0">
                <a:solidFill>
                  <a:srgbClr val="C00000"/>
                </a:solidFill>
              </a:rPr>
              <a:t>) </a:t>
            </a:r>
            <a:r>
              <a:rPr lang="en-US" altLang="ko-KR" sz="1500" dirty="0">
                <a:solidFill>
                  <a:srgbClr val="C00000"/>
                </a:solidFill>
              </a:rPr>
              <a:t>]</a:t>
            </a:r>
            <a:endParaRPr lang="ko-KR" altLang="en-US" sz="1500" dirty="0">
              <a:solidFill>
                <a:srgbClr val="C00000"/>
              </a:solidFill>
            </a:endParaRPr>
          </a:p>
        </p:txBody>
      </p:sp>
      <p:cxnSp>
        <p:nvCxnSpPr>
          <p:cNvPr id="84" name="직선 화살표 연결선 83"/>
          <p:cNvCxnSpPr>
            <a:stCxn id="81" idx="2"/>
            <a:endCxn id="87" idx="0"/>
          </p:cNvCxnSpPr>
          <p:nvPr/>
        </p:nvCxnSpPr>
        <p:spPr>
          <a:xfrm>
            <a:off x="5503152" y="5408270"/>
            <a:ext cx="0" cy="499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86"/>
          <p:cNvSpPr/>
          <p:nvPr/>
        </p:nvSpPr>
        <p:spPr>
          <a:xfrm>
            <a:off x="4166938" y="5907737"/>
            <a:ext cx="2672429" cy="11097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연결 리스트 구조 저장 </a:t>
            </a:r>
            <a:r>
              <a:rPr lang="ko-KR" altLang="en-US" dirty="0">
                <a:solidFill>
                  <a:schemeClr val="tx1"/>
                </a:solidFill>
              </a:rPr>
              <a:t>및 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모든 </a:t>
            </a:r>
            <a:r>
              <a:rPr lang="ko-KR" altLang="en-US" b="1" dirty="0">
                <a:solidFill>
                  <a:schemeClr val="tx1"/>
                </a:solidFill>
              </a:rPr>
              <a:t>노드 순회</a:t>
            </a:r>
          </a:p>
        </p:txBody>
      </p:sp>
      <p:sp>
        <p:nvSpPr>
          <p:cNvPr id="94" name="순서도: 자기 디스크 93"/>
          <p:cNvSpPr/>
          <p:nvPr/>
        </p:nvSpPr>
        <p:spPr>
          <a:xfrm>
            <a:off x="1237700" y="4504838"/>
            <a:ext cx="944679" cy="697154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DB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95" name="직선 화살표 연결선 94"/>
          <p:cNvCxnSpPr>
            <a:stCxn id="94" idx="4"/>
            <a:endCxn id="81" idx="1"/>
          </p:cNvCxnSpPr>
          <p:nvPr/>
        </p:nvCxnSpPr>
        <p:spPr>
          <a:xfrm>
            <a:off x="2182379" y="4853416"/>
            <a:ext cx="1984559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87" idx="1"/>
            <a:endCxn id="105" idx="3"/>
          </p:cNvCxnSpPr>
          <p:nvPr/>
        </p:nvCxnSpPr>
        <p:spPr>
          <a:xfrm flipH="1">
            <a:off x="3586053" y="6462592"/>
            <a:ext cx="580884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모서리가 둥근 직사각형 104"/>
          <p:cNvSpPr/>
          <p:nvPr/>
        </p:nvSpPr>
        <p:spPr>
          <a:xfrm>
            <a:off x="913625" y="5907739"/>
            <a:ext cx="2672429" cy="11097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레시피 간 유사도 계산</a:t>
            </a:r>
            <a:r>
              <a:rPr lang="en-US" altLang="ko-KR" b="1" dirty="0">
                <a:solidFill>
                  <a:schemeClr val="tx1"/>
                </a:solidFill>
              </a:rPr>
              <a:t/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재료 정보와 주재료 여부 간의 차이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13" name="직선 화살표 연결선 112"/>
          <p:cNvCxnSpPr>
            <a:stCxn id="105" idx="2"/>
            <a:endCxn id="114" idx="0"/>
          </p:cNvCxnSpPr>
          <p:nvPr/>
        </p:nvCxnSpPr>
        <p:spPr>
          <a:xfrm>
            <a:off x="2249840" y="7017446"/>
            <a:ext cx="0" cy="6008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모서리가 둥근 직사각형 113"/>
          <p:cNvSpPr/>
          <p:nvPr/>
        </p:nvSpPr>
        <p:spPr>
          <a:xfrm>
            <a:off x="913625" y="7618298"/>
            <a:ext cx="2672429" cy="11097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유사도 값 그래프 구조 </a:t>
            </a:r>
            <a:r>
              <a:rPr lang="en-US" altLang="ko-KR" b="1" dirty="0">
                <a:solidFill>
                  <a:schemeClr val="tx1"/>
                </a:solidFill>
              </a:rPr>
              <a:t>JSON </a:t>
            </a:r>
            <a:r>
              <a:rPr lang="ko-KR" altLang="en-US" b="1" dirty="0">
                <a:solidFill>
                  <a:schemeClr val="tx1"/>
                </a:solidFill>
              </a:rPr>
              <a:t>파일 저장</a:t>
            </a:r>
          </a:p>
        </p:txBody>
      </p:sp>
      <p:sp>
        <p:nvSpPr>
          <p:cNvPr id="120" name="순서도: 자기 디스크 119"/>
          <p:cNvSpPr/>
          <p:nvPr/>
        </p:nvSpPr>
        <p:spPr>
          <a:xfrm>
            <a:off x="4926033" y="7936045"/>
            <a:ext cx="944679" cy="697154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DB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21" name="직선 화살표 연결선 120"/>
          <p:cNvCxnSpPr/>
          <p:nvPr/>
        </p:nvCxnSpPr>
        <p:spPr>
          <a:xfrm>
            <a:off x="3602373" y="8267770"/>
            <a:ext cx="1267311" cy="14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>
            <a:stCxn id="143" idx="3"/>
            <a:endCxn id="173" idx="0"/>
          </p:cNvCxnSpPr>
          <p:nvPr/>
        </p:nvCxnSpPr>
        <p:spPr>
          <a:xfrm>
            <a:off x="9889665" y="4866966"/>
            <a:ext cx="18237" cy="6054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그림 1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27657" y="1994558"/>
            <a:ext cx="1561808" cy="1561808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1116197" y="3214481"/>
            <a:ext cx="57231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/>
              <a:t>레시피 간 유사도 값 초기화 및 저장</a:t>
            </a:r>
          </a:p>
        </p:txBody>
      </p:sp>
      <p:cxnSp>
        <p:nvCxnSpPr>
          <p:cNvPr id="136" name="직선 화살표 연결선 135"/>
          <p:cNvCxnSpPr/>
          <p:nvPr/>
        </p:nvCxnSpPr>
        <p:spPr>
          <a:xfrm>
            <a:off x="9065606" y="3067973"/>
            <a:ext cx="17803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9056587" y="2513975"/>
            <a:ext cx="20082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/>
              <a:t>추천 요청</a:t>
            </a:r>
          </a:p>
        </p:txBody>
      </p:sp>
      <p:sp>
        <p:nvSpPr>
          <p:cNvPr id="138" name="구름 137"/>
          <p:cNvSpPr/>
          <p:nvPr/>
        </p:nvSpPr>
        <p:spPr>
          <a:xfrm>
            <a:off x="11063350" y="2531204"/>
            <a:ext cx="1825772" cy="99918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 Server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40" name="꺾인 연결선 139"/>
          <p:cNvCxnSpPr>
            <a:stCxn id="138" idx="1"/>
            <a:endCxn id="143" idx="1"/>
          </p:cNvCxnSpPr>
          <p:nvPr/>
        </p:nvCxnSpPr>
        <p:spPr>
          <a:xfrm rot="5400000">
            <a:off x="10612706" y="2806282"/>
            <a:ext cx="640493" cy="2086571"/>
          </a:xfrm>
          <a:prstGeom prst="bentConnector3">
            <a:avLst>
              <a:gd name="adj1" fmla="val 1685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순서도: 자기 디스크 142"/>
          <p:cNvSpPr/>
          <p:nvPr/>
        </p:nvSpPr>
        <p:spPr>
          <a:xfrm>
            <a:off x="9417326" y="4169813"/>
            <a:ext cx="944679" cy="697154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DB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71" name="꺾인 연결선 170"/>
          <p:cNvCxnSpPr/>
          <p:nvPr/>
        </p:nvCxnSpPr>
        <p:spPr>
          <a:xfrm rot="16200000" flipH="1">
            <a:off x="11012771" y="3757715"/>
            <a:ext cx="575862" cy="279436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모서리가 둥근 직사각형 172"/>
          <p:cNvSpPr/>
          <p:nvPr/>
        </p:nvSpPr>
        <p:spPr>
          <a:xfrm>
            <a:off x="8571688" y="5472439"/>
            <a:ext cx="2672429" cy="11097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tx1"/>
                </a:solidFill>
              </a:rPr>
              <a:t>유사도 값 </a:t>
            </a:r>
            <a:r>
              <a:rPr lang="en-US" altLang="ko-KR" sz="2100" b="1" dirty="0">
                <a:solidFill>
                  <a:schemeClr val="tx1"/>
                </a:solidFill>
              </a:rPr>
              <a:t>JSON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80" name="모서리가 둥근 직사각형 179"/>
          <p:cNvSpPr/>
          <p:nvPr/>
        </p:nvSpPr>
        <p:spPr>
          <a:xfrm>
            <a:off x="11347816" y="5442829"/>
            <a:ext cx="2672429" cy="11097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tx1"/>
                </a:solidFill>
              </a:rPr>
              <a:t>레시피 정보</a:t>
            </a:r>
            <a:endParaRPr lang="en-US" altLang="ko-KR" sz="21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650" b="1" dirty="0">
                <a:solidFill>
                  <a:schemeClr val="tx1"/>
                </a:solidFill>
              </a:rPr>
              <a:t>[</a:t>
            </a:r>
            <a:r>
              <a:rPr lang="ko-KR" altLang="en-US" sz="1650" b="1" dirty="0">
                <a:solidFill>
                  <a:schemeClr val="tx1"/>
                </a:solidFill>
              </a:rPr>
              <a:t>레시피 아이디</a:t>
            </a:r>
            <a:r>
              <a:rPr lang="en-US" altLang="ko-KR" sz="1650" b="1" dirty="0">
                <a:solidFill>
                  <a:schemeClr val="tx1"/>
                </a:solidFill>
              </a:rPr>
              <a:t>, </a:t>
            </a:r>
            <a:r>
              <a:rPr lang="ko-KR" altLang="en-US" sz="1650" b="1" dirty="0">
                <a:solidFill>
                  <a:schemeClr val="tx1"/>
                </a:solidFill>
              </a:rPr>
              <a:t>선택 횟수</a:t>
            </a:r>
            <a:r>
              <a:rPr lang="en-US" altLang="ko-KR" sz="1650" b="1" dirty="0">
                <a:solidFill>
                  <a:schemeClr val="tx1"/>
                </a:solidFill>
              </a:rPr>
              <a:t>, </a:t>
            </a:r>
            <a:r>
              <a:rPr lang="ko-KR" altLang="en-US" sz="1650" b="1" dirty="0">
                <a:solidFill>
                  <a:schemeClr val="tx1"/>
                </a:solidFill>
              </a:rPr>
              <a:t>사용자 아이디</a:t>
            </a:r>
            <a:r>
              <a:rPr lang="en-US" altLang="ko-KR" sz="1650" b="1" dirty="0">
                <a:solidFill>
                  <a:schemeClr val="tx1"/>
                </a:solidFill>
              </a:rPr>
              <a:t>]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2" name="모서리가 둥근 직사각형 181"/>
          <p:cNvSpPr/>
          <p:nvPr/>
        </p:nvSpPr>
        <p:spPr>
          <a:xfrm>
            <a:off x="9955784" y="7247233"/>
            <a:ext cx="2672429" cy="11097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tx1"/>
                </a:solidFill>
              </a:rPr>
              <a:t>레시피 아이디 비교 및 높은 </a:t>
            </a:r>
            <a:r>
              <a:rPr lang="ko-KR" altLang="en-US" sz="2100" b="1" dirty="0" err="1">
                <a:solidFill>
                  <a:schemeClr val="tx1"/>
                </a:solidFill>
              </a:rPr>
              <a:t>유사도를</a:t>
            </a:r>
            <a:r>
              <a:rPr lang="ko-KR" altLang="en-US" sz="2100" b="1" dirty="0">
                <a:solidFill>
                  <a:schemeClr val="tx1"/>
                </a:solidFill>
              </a:rPr>
              <a:t> 가진 레시피 추출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84" name="꺾인 연결선 183"/>
          <p:cNvCxnSpPr>
            <a:stCxn id="173" idx="2"/>
            <a:endCxn id="182" idx="0"/>
          </p:cNvCxnSpPr>
          <p:nvPr/>
        </p:nvCxnSpPr>
        <p:spPr>
          <a:xfrm rot="16200000" flipH="1">
            <a:off x="10267408" y="6222640"/>
            <a:ext cx="665087" cy="1384097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꺾인 연결선 188"/>
          <p:cNvCxnSpPr>
            <a:stCxn id="182" idx="2"/>
          </p:cNvCxnSpPr>
          <p:nvPr/>
        </p:nvCxnSpPr>
        <p:spPr>
          <a:xfrm rot="16200000" flipH="1">
            <a:off x="13190577" y="6458361"/>
            <a:ext cx="197559" cy="399471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모서리가 둥근 직사각형 189"/>
          <p:cNvSpPr/>
          <p:nvPr/>
        </p:nvSpPr>
        <p:spPr>
          <a:xfrm>
            <a:off x="15378248" y="7999646"/>
            <a:ext cx="2672429" cy="11097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b="1" dirty="0">
                <a:solidFill>
                  <a:schemeClr val="tx1"/>
                </a:solidFill>
              </a:rPr>
              <a:t>N</a:t>
            </a:r>
            <a:r>
              <a:rPr lang="ko-KR" altLang="en-US" sz="2100" b="1" dirty="0">
                <a:solidFill>
                  <a:schemeClr val="tx1"/>
                </a:solidFill>
              </a:rPr>
              <a:t>개 레시피 추천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921834" y="3343972"/>
            <a:ext cx="1299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Client</a:t>
            </a:r>
            <a:endParaRPr lang="ko-KR" altLang="en-US" sz="2400" dirty="0"/>
          </a:p>
        </p:txBody>
      </p:sp>
      <p:cxnSp>
        <p:nvCxnSpPr>
          <p:cNvPr id="18" name="꺾인 연결선 17"/>
          <p:cNvCxnSpPr/>
          <p:nvPr/>
        </p:nvCxnSpPr>
        <p:spPr>
          <a:xfrm rot="5400000">
            <a:off x="11796346" y="6034718"/>
            <a:ext cx="359783" cy="1415591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32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4391473" y="569999"/>
            <a:ext cx="13896530" cy="577059"/>
          </a:xfrm>
          <a:prstGeom prst="rect">
            <a:avLst/>
          </a:prstGeom>
          <a:solidFill>
            <a:srgbClr val="FDC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" y="570001"/>
            <a:ext cx="1367135" cy="577061"/>
          </a:xfrm>
          <a:prstGeom prst="rect">
            <a:avLst/>
          </a:prstGeom>
          <a:solidFill>
            <a:srgbClr val="FEB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79105" y="282962"/>
            <a:ext cx="3567185" cy="685070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3ECF6FA-02F5-4F1D-8AA3-ED46C85EB3FD}"/>
              </a:ext>
            </a:extLst>
          </p:cNvPr>
          <p:cNvSpPr/>
          <p:nvPr/>
        </p:nvSpPr>
        <p:spPr>
          <a:xfrm>
            <a:off x="1032244" y="121472"/>
            <a:ext cx="3660905" cy="846554"/>
          </a:xfrm>
          <a:prstGeom prst="rect">
            <a:avLst/>
          </a:prstGeom>
          <a:solidFill>
            <a:srgbClr val="FFD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연구 내용 및 결과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45791" y="9773972"/>
            <a:ext cx="17996418" cy="1539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30835" y="1337038"/>
            <a:ext cx="1022151" cy="822575"/>
            <a:chOff x="719403" y="1551228"/>
            <a:chExt cx="681434" cy="548383"/>
          </a:xfrm>
        </p:grpSpPr>
        <p:sp>
          <p:nvSpPr>
            <p:cNvPr id="13" name="화살표: 갈매기형 수장 28">
              <a:extLst>
                <a:ext uri="{FF2B5EF4-FFF2-40B4-BE49-F238E27FC236}">
                  <a16:creationId xmlns:a16="http://schemas.microsoft.com/office/drawing/2014/main" id="{1D429A14-2C4D-4E8D-A713-395D690B83B8}"/>
                </a:ext>
              </a:extLst>
            </p:cNvPr>
            <p:cNvSpPr/>
            <p:nvPr/>
          </p:nvSpPr>
          <p:spPr>
            <a:xfrm>
              <a:off x="1035077" y="1551228"/>
              <a:ext cx="365760" cy="54838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  <p:sp>
          <p:nvSpPr>
            <p:cNvPr id="14" name="화살표: 갈매기형 수장 29">
              <a:extLst>
                <a:ext uri="{FF2B5EF4-FFF2-40B4-BE49-F238E27FC236}">
                  <a16:creationId xmlns:a16="http://schemas.microsoft.com/office/drawing/2014/main" id="{1E774B94-8BAB-4911-944B-0FB8CB53A8D0}"/>
                </a:ext>
              </a:extLst>
            </p:cNvPr>
            <p:cNvSpPr/>
            <p:nvPr/>
          </p:nvSpPr>
          <p:spPr>
            <a:xfrm>
              <a:off x="719403" y="1551228"/>
              <a:ext cx="365760" cy="54838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black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C89F4D3-5EA2-4BE1-B6CA-E6061A0586EB}"/>
              </a:ext>
            </a:extLst>
          </p:cNvPr>
          <p:cNvSpPr txBox="1"/>
          <p:nvPr/>
        </p:nvSpPr>
        <p:spPr>
          <a:xfrm>
            <a:off x="1643396" y="1492684"/>
            <a:ext cx="15120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prstClr val="black"/>
                </a:solidFill>
              </a:rPr>
              <a:t>추천 시스템 </a:t>
            </a:r>
            <a:r>
              <a:rPr lang="en-US" altLang="ko-KR" sz="3600" b="1" dirty="0">
                <a:solidFill>
                  <a:schemeClr val="tx2"/>
                </a:solidFill>
              </a:rPr>
              <a:t>- </a:t>
            </a:r>
            <a:r>
              <a:rPr lang="ko-KR" altLang="en-US" sz="3600" b="1" dirty="0">
                <a:solidFill>
                  <a:schemeClr val="tx2"/>
                </a:solidFill>
              </a:rPr>
              <a:t>레시피 추천 알고리즘 </a:t>
            </a:r>
            <a:r>
              <a:rPr lang="en-US" altLang="ko-KR" sz="3600" b="1" dirty="0">
                <a:solidFill>
                  <a:schemeClr val="tx2"/>
                </a:solidFill>
              </a:rPr>
              <a:t>Item Based Collaborative Filtering</a:t>
            </a:r>
            <a:endParaRPr lang="ko-KR" altLang="en-US" sz="3600" b="1" dirty="0">
              <a:solidFill>
                <a:prstClr val="black"/>
              </a:solidFill>
            </a:endParaRPr>
          </a:p>
        </p:txBody>
      </p:sp>
      <p:pic>
        <p:nvPicPr>
          <p:cNvPr id="11" name="Picture 1" descr="C:\Users\user\AppData\Local\Microsoft\Windows\INetCache\IE\D1ZVE74K\iphone-160307_64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3829" y="2548052"/>
            <a:ext cx="3421959" cy="668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_x216407240" descr="EMB000048f0513b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" r="1" b="-281"/>
          <a:stretch/>
        </p:blipFill>
        <p:spPr bwMode="auto">
          <a:xfrm>
            <a:off x="12354376" y="3440168"/>
            <a:ext cx="2800865" cy="490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D83A58-85C3-4717-A437-FB59F703B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5359" y="2834681"/>
            <a:ext cx="6808338" cy="628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0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4391474" y="569999"/>
            <a:ext cx="13896530" cy="577059"/>
          </a:xfrm>
          <a:prstGeom prst="rect">
            <a:avLst/>
          </a:prstGeom>
          <a:solidFill>
            <a:srgbClr val="FDC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kumimoji="1" lang="ko-KR" altLang="en-US" sz="2700">
              <a:solidFill>
                <a:srgbClr val="FEC800"/>
              </a:solidFill>
              <a:latin typeface="Calibri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" y="570004"/>
            <a:ext cx="1367135" cy="577061"/>
          </a:xfrm>
          <a:prstGeom prst="rect">
            <a:avLst/>
          </a:prstGeom>
          <a:solidFill>
            <a:srgbClr val="FEB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kumimoji="1" lang="ko-KR" altLang="en-US" sz="2700">
              <a:solidFill>
                <a:prstClr val="white"/>
              </a:solidFill>
              <a:latin typeface="Calibri"/>
              <a:ea typeface="맑은 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9107" y="282965"/>
            <a:ext cx="3567185" cy="685070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kumimoji="1" lang="ko-KR" altLang="en-US" sz="2700">
              <a:solidFill>
                <a:prstClr val="white"/>
              </a:solidFill>
              <a:latin typeface="Calibri"/>
              <a:ea typeface="맑은 고딕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5793" y="9773972"/>
            <a:ext cx="17996418" cy="1539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kumimoji="1" lang="ko-KR" altLang="en-US" sz="2700">
              <a:solidFill>
                <a:prstClr val="white"/>
              </a:solidFill>
              <a:latin typeface="Calibri"/>
              <a:ea typeface="맑은 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ECF6FA-02F5-4F1D-8AA3-ED46C85EB3FD}"/>
              </a:ext>
            </a:extLst>
          </p:cNvPr>
          <p:cNvSpPr/>
          <p:nvPr/>
        </p:nvSpPr>
        <p:spPr>
          <a:xfrm>
            <a:off x="1032245" y="121475"/>
            <a:ext cx="3660905" cy="846554"/>
          </a:xfrm>
          <a:prstGeom prst="rect">
            <a:avLst/>
          </a:prstGeom>
          <a:solidFill>
            <a:srgbClr val="FFD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연구 내용 및 결과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89F4D3-5EA2-4BE1-B6CA-E6061A0586EB}"/>
              </a:ext>
            </a:extLst>
          </p:cNvPr>
          <p:cNvSpPr txBox="1"/>
          <p:nvPr/>
        </p:nvSpPr>
        <p:spPr>
          <a:xfrm>
            <a:off x="1725543" y="1448021"/>
            <a:ext cx="7418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kumimoji="1" lang="ko-KR" altLang="en-US" sz="4800" b="1" dirty="0">
                <a:solidFill>
                  <a:prstClr val="black"/>
                </a:solidFill>
                <a:latin typeface="Calibri"/>
                <a:ea typeface="맑은 고딕"/>
              </a:rPr>
              <a:t>어플리케이션 </a:t>
            </a:r>
            <a:r>
              <a:rPr kumimoji="1" lang="ko-KR" altLang="en-US" sz="3000" b="1" dirty="0">
                <a:solidFill>
                  <a:prstClr val="black"/>
                </a:solidFill>
                <a:latin typeface="Calibri"/>
                <a:ea typeface="맑은 고딕"/>
              </a:rPr>
              <a:t>인터페이스 구조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21168" y="1416557"/>
            <a:ext cx="1022153" cy="822575"/>
            <a:chOff x="719403" y="1551228"/>
            <a:chExt cx="681434" cy="548383"/>
          </a:xfrm>
        </p:grpSpPr>
        <p:sp>
          <p:nvSpPr>
            <p:cNvPr id="29" name="화살표: 갈매기형 수장 28">
              <a:extLst>
                <a:ext uri="{FF2B5EF4-FFF2-40B4-BE49-F238E27FC236}">
                  <a16:creationId xmlns:a16="http://schemas.microsoft.com/office/drawing/2014/main" id="{1D429A14-2C4D-4E8D-A713-395D690B83B8}"/>
                </a:ext>
              </a:extLst>
            </p:cNvPr>
            <p:cNvSpPr/>
            <p:nvPr/>
          </p:nvSpPr>
          <p:spPr>
            <a:xfrm>
              <a:off x="1035077" y="1551228"/>
              <a:ext cx="365760" cy="54838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kumimoji="1" lang="ko-KR" altLang="en-US" sz="2700">
                <a:solidFill>
                  <a:prstClr val="black"/>
                </a:solidFill>
                <a:latin typeface="Calibri"/>
                <a:ea typeface="맑은 고딕"/>
              </a:endParaRPr>
            </a:p>
          </p:txBody>
        </p:sp>
        <p:sp>
          <p:nvSpPr>
            <p:cNvPr id="30" name="화살표: 갈매기형 수장 29">
              <a:extLst>
                <a:ext uri="{FF2B5EF4-FFF2-40B4-BE49-F238E27FC236}">
                  <a16:creationId xmlns:a16="http://schemas.microsoft.com/office/drawing/2014/main" id="{1E774B94-8BAB-4911-944B-0FB8CB53A8D0}"/>
                </a:ext>
              </a:extLst>
            </p:cNvPr>
            <p:cNvSpPr/>
            <p:nvPr/>
          </p:nvSpPr>
          <p:spPr>
            <a:xfrm>
              <a:off x="719403" y="1551228"/>
              <a:ext cx="365760" cy="54838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kumimoji="1" lang="ko-KR" altLang="en-US" sz="2700">
                <a:solidFill>
                  <a:prstClr val="black"/>
                </a:solidFill>
                <a:latin typeface="Calibri"/>
                <a:ea typeface="맑은 고딕"/>
              </a:endParaRPr>
            </a:p>
          </p:txBody>
        </p:sp>
      </p:grp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" y="65902"/>
            <a:ext cx="27706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/>
          <a:p>
            <a:pPr defTabSz="1371600">
              <a:defRPr/>
            </a:pPr>
            <a:endParaRPr kumimoji="1" lang="ko-KR" altLang="en-US" sz="270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F3AB1-F608-498B-A8E6-22FBD0FA8DC7}"/>
              </a:ext>
            </a:extLst>
          </p:cNvPr>
          <p:cNvSpPr/>
          <p:nvPr/>
        </p:nvSpPr>
        <p:spPr>
          <a:xfrm>
            <a:off x="1844416" y="5382237"/>
            <a:ext cx="2043407" cy="7837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초기 페이지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3B4DB88-301B-467C-AA9D-A84867D5904E}"/>
              </a:ext>
            </a:extLst>
          </p:cNvPr>
          <p:cNvSpPr/>
          <p:nvPr/>
        </p:nvSpPr>
        <p:spPr>
          <a:xfrm>
            <a:off x="4241569" y="5390967"/>
            <a:ext cx="2043407" cy="7837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로그인 페이지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BDD2FD-59C1-4E53-AE50-F9971C07A8D5}"/>
              </a:ext>
            </a:extLst>
          </p:cNvPr>
          <p:cNvSpPr/>
          <p:nvPr/>
        </p:nvSpPr>
        <p:spPr>
          <a:xfrm>
            <a:off x="6638726" y="5365719"/>
            <a:ext cx="2043407" cy="7837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메인 페이지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234F87-C846-4C3A-B223-4C6CBB1AECBF}"/>
              </a:ext>
            </a:extLst>
          </p:cNvPr>
          <p:cNvSpPr/>
          <p:nvPr/>
        </p:nvSpPr>
        <p:spPr>
          <a:xfrm>
            <a:off x="9144002" y="4304327"/>
            <a:ext cx="2043407" cy="7837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냉장고 페이지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AD8F7A-9163-4971-AE73-04CC48852FEF}"/>
              </a:ext>
            </a:extLst>
          </p:cNvPr>
          <p:cNvSpPr/>
          <p:nvPr/>
        </p:nvSpPr>
        <p:spPr>
          <a:xfrm>
            <a:off x="9144002" y="6453020"/>
            <a:ext cx="2043407" cy="7837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추천 페이지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06A12D-BA24-4EFE-9C72-EA560E77EB38}"/>
              </a:ext>
            </a:extLst>
          </p:cNvPr>
          <p:cNvSpPr/>
          <p:nvPr/>
        </p:nvSpPr>
        <p:spPr>
          <a:xfrm>
            <a:off x="4241569" y="6422175"/>
            <a:ext cx="2043407" cy="7837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회원가입 페이지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8397032-4B97-4336-867B-1FEDE5DAC437}"/>
              </a:ext>
            </a:extLst>
          </p:cNvPr>
          <p:cNvSpPr/>
          <p:nvPr/>
        </p:nvSpPr>
        <p:spPr>
          <a:xfrm>
            <a:off x="4241569" y="7341828"/>
            <a:ext cx="2043407" cy="7837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회원정보 찾기 페이지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87F857F-3E89-4F50-8634-CEA5E7382150}"/>
              </a:ext>
            </a:extLst>
          </p:cNvPr>
          <p:cNvSpPr/>
          <p:nvPr/>
        </p:nvSpPr>
        <p:spPr>
          <a:xfrm>
            <a:off x="11473799" y="3520556"/>
            <a:ext cx="2043407" cy="7837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재료 분류 페이지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F4460A3-A2D7-4803-AAF8-98E2E3D9EDB2}"/>
              </a:ext>
            </a:extLst>
          </p:cNvPr>
          <p:cNvSpPr/>
          <p:nvPr/>
        </p:nvSpPr>
        <p:spPr>
          <a:xfrm>
            <a:off x="13839104" y="2640858"/>
            <a:ext cx="2043407" cy="7837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재료 선택 페이지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FF2636C-D561-4CFA-9440-6892784E518A}"/>
              </a:ext>
            </a:extLst>
          </p:cNvPr>
          <p:cNvSpPr/>
          <p:nvPr/>
        </p:nvSpPr>
        <p:spPr>
          <a:xfrm>
            <a:off x="11989840" y="6009354"/>
            <a:ext cx="2043407" cy="7837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재료 기반 추천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230A416-7AEC-4F02-A8DD-99CCFCED239C}"/>
              </a:ext>
            </a:extLst>
          </p:cNvPr>
          <p:cNvSpPr/>
          <p:nvPr/>
        </p:nvSpPr>
        <p:spPr>
          <a:xfrm>
            <a:off x="11989840" y="7094571"/>
            <a:ext cx="2043407" cy="7837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유저 기반 추천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DAE49F9-900B-4574-B3A9-3713331F3EC8}"/>
              </a:ext>
            </a:extLst>
          </p:cNvPr>
          <p:cNvSpPr/>
          <p:nvPr/>
        </p:nvSpPr>
        <p:spPr>
          <a:xfrm>
            <a:off x="11989840" y="8179788"/>
            <a:ext cx="2043407" cy="7837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아이템 기반 추천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121757A-93C9-405F-8D1A-677A63BCD50A}"/>
              </a:ext>
            </a:extLst>
          </p:cNvPr>
          <p:cNvCxnSpPr>
            <a:stCxn id="5" idx="3"/>
            <a:endCxn id="24" idx="1"/>
          </p:cNvCxnSpPr>
          <p:nvPr/>
        </p:nvCxnSpPr>
        <p:spPr>
          <a:xfrm>
            <a:off x="3887822" y="5774123"/>
            <a:ext cx="353750" cy="873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15A2F44-4A58-4B6A-9BD0-3DD2B51DE136}"/>
              </a:ext>
            </a:extLst>
          </p:cNvPr>
          <p:cNvCxnSpPr>
            <a:cxnSpLocks/>
          </p:cNvCxnSpPr>
          <p:nvPr/>
        </p:nvCxnSpPr>
        <p:spPr>
          <a:xfrm>
            <a:off x="6284978" y="5748875"/>
            <a:ext cx="353750" cy="873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43222B1-2384-4B20-86B6-6BF572171331}"/>
              </a:ext>
            </a:extLst>
          </p:cNvPr>
          <p:cNvCxnSpPr>
            <a:cxnSpLocks/>
            <a:stCxn id="24" idx="2"/>
            <a:endCxn id="33" idx="0"/>
          </p:cNvCxnSpPr>
          <p:nvPr/>
        </p:nvCxnSpPr>
        <p:spPr>
          <a:xfrm>
            <a:off x="5263272" y="6174738"/>
            <a:ext cx="0" cy="24743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E2826519-2978-4F77-A099-4F665F5D6A1D}"/>
              </a:ext>
            </a:extLst>
          </p:cNvPr>
          <p:cNvCxnSpPr>
            <a:stCxn id="27" idx="3"/>
            <a:endCxn id="31" idx="1"/>
          </p:cNvCxnSpPr>
          <p:nvPr/>
        </p:nvCxnSpPr>
        <p:spPr>
          <a:xfrm flipV="1">
            <a:off x="8682128" y="4696216"/>
            <a:ext cx="461873" cy="1061393"/>
          </a:xfrm>
          <a:prstGeom prst="bentConnector3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8D7533A6-1D2A-4805-8324-A6D2EA2FA5A8}"/>
              </a:ext>
            </a:extLst>
          </p:cNvPr>
          <p:cNvCxnSpPr>
            <a:stCxn id="27" idx="3"/>
            <a:endCxn id="32" idx="1"/>
          </p:cNvCxnSpPr>
          <p:nvPr/>
        </p:nvCxnSpPr>
        <p:spPr>
          <a:xfrm>
            <a:off x="8682128" y="5757608"/>
            <a:ext cx="461873" cy="1087301"/>
          </a:xfrm>
          <a:prstGeom prst="bentConnector3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27CC4C40-66E3-4855-99FE-C1FF171C067E}"/>
              </a:ext>
            </a:extLst>
          </p:cNvPr>
          <p:cNvCxnSpPr>
            <a:stCxn id="32" idx="3"/>
            <a:endCxn id="38" idx="1"/>
          </p:cNvCxnSpPr>
          <p:nvPr/>
        </p:nvCxnSpPr>
        <p:spPr>
          <a:xfrm flipV="1">
            <a:off x="11187407" y="6401243"/>
            <a:ext cx="802433" cy="443666"/>
          </a:xfrm>
          <a:prstGeom prst="bentConnector3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460712F0-BD26-4E12-ABDB-7461BB960E38}"/>
              </a:ext>
            </a:extLst>
          </p:cNvPr>
          <p:cNvCxnSpPr>
            <a:stCxn id="32" idx="3"/>
            <a:endCxn id="39" idx="1"/>
          </p:cNvCxnSpPr>
          <p:nvPr/>
        </p:nvCxnSpPr>
        <p:spPr>
          <a:xfrm>
            <a:off x="11187407" y="6844909"/>
            <a:ext cx="802433" cy="641552"/>
          </a:xfrm>
          <a:prstGeom prst="bentConnector3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8FF68DF1-C716-4621-8BFB-D690C75AD893}"/>
              </a:ext>
            </a:extLst>
          </p:cNvPr>
          <p:cNvCxnSpPr>
            <a:stCxn id="32" idx="3"/>
            <a:endCxn id="40" idx="1"/>
          </p:cNvCxnSpPr>
          <p:nvPr/>
        </p:nvCxnSpPr>
        <p:spPr>
          <a:xfrm>
            <a:off x="11187407" y="6844909"/>
            <a:ext cx="802433" cy="1726769"/>
          </a:xfrm>
          <a:prstGeom prst="bentConnector3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B1D1A3B2-8496-4FA8-B3AC-80F770752BF7}"/>
              </a:ext>
            </a:extLst>
          </p:cNvPr>
          <p:cNvCxnSpPr>
            <a:stCxn id="31" idx="3"/>
            <a:endCxn id="36" idx="1"/>
          </p:cNvCxnSpPr>
          <p:nvPr/>
        </p:nvCxnSpPr>
        <p:spPr>
          <a:xfrm flipV="1">
            <a:off x="11187409" y="3912441"/>
            <a:ext cx="286391" cy="783771"/>
          </a:xfrm>
          <a:prstGeom prst="bentConnector3">
            <a:avLst>
              <a:gd name="adj1" fmla="val 20067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637BDC1F-4EEE-4E35-B3D0-14D886C8B2A5}"/>
              </a:ext>
            </a:extLst>
          </p:cNvPr>
          <p:cNvCxnSpPr>
            <a:stCxn id="37" idx="3"/>
            <a:endCxn id="37" idx="0"/>
          </p:cNvCxnSpPr>
          <p:nvPr/>
        </p:nvCxnSpPr>
        <p:spPr>
          <a:xfrm flipH="1" flipV="1">
            <a:off x="14860808" y="2640862"/>
            <a:ext cx="1021703" cy="391886"/>
          </a:xfrm>
          <a:prstGeom prst="bentConnector4">
            <a:avLst>
              <a:gd name="adj1" fmla="val -33562"/>
              <a:gd name="adj2" fmla="val 1875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C25D3B-C7CB-4A65-88D9-DCC47674C1F0}"/>
              </a:ext>
            </a:extLst>
          </p:cNvPr>
          <p:cNvSpPr/>
          <p:nvPr/>
        </p:nvSpPr>
        <p:spPr>
          <a:xfrm>
            <a:off x="8792350" y="1710547"/>
            <a:ext cx="8182955" cy="3682205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57D8DD2-73F2-4903-A8F1-EF51633AD3E5}"/>
              </a:ext>
            </a:extLst>
          </p:cNvPr>
          <p:cNvSpPr txBox="1"/>
          <p:nvPr/>
        </p:nvSpPr>
        <p:spPr>
          <a:xfrm>
            <a:off x="8811378" y="1171022"/>
            <a:ext cx="27772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/>
              <a:t>재료 등록 부분</a:t>
            </a:r>
          </a:p>
        </p:txBody>
      </p:sp>
      <p:cxnSp>
        <p:nvCxnSpPr>
          <p:cNvPr id="42" name="연결선: 꺾임 53">
            <a:extLst>
              <a:ext uri="{FF2B5EF4-FFF2-40B4-BE49-F238E27FC236}">
                <a16:creationId xmlns:a16="http://schemas.microsoft.com/office/drawing/2014/main" id="{B1D1A3B2-8496-4FA8-B3AC-80F770752BF7}"/>
              </a:ext>
            </a:extLst>
          </p:cNvPr>
          <p:cNvCxnSpPr/>
          <p:nvPr/>
        </p:nvCxnSpPr>
        <p:spPr>
          <a:xfrm flipV="1">
            <a:off x="13497602" y="3128670"/>
            <a:ext cx="286391" cy="783771"/>
          </a:xfrm>
          <a:prstGeom prst="bentConnector3">
            <a:avLst>
              <a:gd name="adj1" fmla="val 20067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57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1">
            <a:extLst>
              <a:ext uri="{FF2B5EF4-FFF2-40B4-BE49-F238E27FC236}">
                <a16:creationId xmlns:a16="http://schemas.microsoft.com/office/drawing/2014/main" id="{6CFD49FD-F8BE-F174-FBB2-D05442C95EA8}"/>
              </a:ext>
            </a:extLst>
          </p:cNvPr>
          <p:cNvSpPr txBox="1">
            <a:spLocks/>
          </p:cNvSpPr>
          <p:nvPr/>
        </p:nvSpPr>
        <p:spPr>
          <a:xfrm>
            <a:off x="415451" y="370539"/>
            <a:ext cx="15773400" cy="8417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50" b="1" dirty="0" smtClean="0"/>
              <a:t>1. </a:t>
            </a:r>
            <a:r>
              <a:rPr lang="ko-KR" altLang="en-US" sz="4050" b="1" dirty="0" smtClean="0"/>
              <a:t>메시지 발송 웹 마이그레이션</a:t>
            </a:r>
            <a:endParaRPr lang="ko-KR" altLang="en-US" sz="4050" b="1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38300"/>
            <a:ext cx="5649128" cy="72338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2095500"/>
            <a:ext cx="8972171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4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4391473" y="569999"/>
            <a:ext cx="13896530" cy="577059"/>
          </a:xfrm>
          <a:prstGeom prst="rect">
            <a:avLst/>
          </a:prstGeom>
          <a:solidFill>
            <a:srgbClr val="FDC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EC8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" y="570001"/>
            <a:ext cx="1367135" cy="577061"/>
          </a:xfrm>
          <a:prstGeom prst="rect">
            <a:avLst/>
          </a:prstGeom>
          <a:solidFill>
            <a:srgbClr val="FEB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9105" y="282962"/>
            <a:ext cx="3567185" cy="685070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5791" y="9773972"/>
            <a:ext cx="17996418" cy="1539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ECF6FA-02F5-4F1D-8AA3-ED46C85EB3FD}"/>
              </a:ext>
            </a:extLst>
          </p:cNvPr>
          <p:cNvSpPr/>
          <p:nvPr/>
        </p:nvSpPr>
        <p:spPr>
          <a:xfrm>
            <a:off x="1032244" y="121472"/>
            <a:ext cx="3660905" cy="846554"/>
          </a:xfrm>
          <a:prstGeom prst="rect">
            <a:avLst/>
          </a:prstGeom>
          <a:solidFill>
            <a:srgbClr val="FFD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연구 내용 및 결과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" y="65902"/>
            <a:ext cx="27706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700">
              <a:solidFill>
                <a:prstClr val="black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977" y="2851034"/>
            <a:ext cx="3243173" cy="61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331" y="2838825"/>
            <a:ext cx="3434573" cy="61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2605" y="2851034"/>
            <a:ext cx="3497775" cy="616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9557426" y="5291184"/>
            <a:ext cx="1211094" cy="643953"/>
          </a:xfrm>
          <a:prstGeom prst="rightArrow">
            <a:avLst/>
          </a:prstGeom>
          <a:solidFill>
            <a:srgbClr val="FFC00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13661940" y="5298456"/>
            <a:ext cx="1211094" cy="643953"/>
          </a:xfrm>
          <a:prstGeom prst="rightArrow">
            <a:avLst/>
          </a:prstGeom>
          <a:solidFill>
            <a:srgbClr val="FFC00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89F4D3-5EA2-4BE1-B6CA-E6061A0586EB}"/>
              </a:ext>
            </a:extLst>
          </p:cNvPr>
          <p:cNvSpPr txBox="1"/>
          <p:nvPr/>
        </p:nvSpPr>
        <p:spPr>
          <a:xfrm>
            <a:off x="1725543" y="1448021"/>
            <a:ext cx="7418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kumimoji="1" lang="ko-KR" altLang="en-US" sz="4800" b="1" dirty="0">
                <a:solidFill>
                  <a:prstClr val="black"/>
                </a:solidFill>
                <a:latin typeface="Calibri"/>
                <a:ea typeface="맑은 고딕"/>
              </a:rPr>
              <a:t>어플리케이션 </a:t>
            </a:r>
            <a:r>
              <a:rPr kumimoji="1" lang="ko-KR" altLang="en-US" sz="3000" b="1" dirty="0">
                <a:solidFill>
                  <a:prstClr val="black"/>
                </a:solidFill>
                <a:latin typeface="Calibri"/>
                <a:ea typeface="맑은 고딕"/>
              </a:rPr>
              <a:t>인터페이스 구조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521168" y="1416557"/>
            <a:ext cx="1022153" cy="822575"/>
            <a:chOff x="719403" y="1551228"/>
            <a:chExt cx="681434" cy="548383"/>
          </a:xfrm>
        </p:grpSpPr>
        <p:sp>
          <p:nvSpPr>
            <p:cNvPr id="24" name="화살표: 갈매기형 수장 28">
              <a:extLst>
                <a:ext uri="{FF2B5EF4-FFF2-40B4-BE49-F238E27FC236}">
                  <a16:creationId xmlns:a16="http://schemas.microsoft.com/office/drawing/2014/main" id="{1D429A14-2C4D-4E8D-A713-395D690B83B8}"/>
                </a:ext>
              </a:extLst>
            </p:cNvPr>
            <p:cNvSpPr/>
            <p:nvPr/>
          </p:nvSpPr>
          <p:spPr>
            <a:xfrm>
              <a:off x="1035077" y="1551228"/>
              <a:ext cx="365760" cy="54838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kumimoji="1" lang="ko-KR" altLang="en-US" sz="2700">
                <a:solidFill>
                  <a:prstClr val="black"/>
                </a:solidFill>
                <a:latin typeface="Calibri"/>
                <a:ea typeface="맑은 고딕"/>
              </a:endParaRPr>
            </a:p>
          </p:txBody>
        </p:sp>
        <p:sp>
          <p:nvSpPr>
            <p:cNvPr id="26" name="화살표: 갈매기형 수장 29">
              <a:extLst>
                <a:ext uri="{FF2B5EF4-FFF2-40B4-BE49-F238E27FC236}">
                  <a16:creationId xmlns:a16="http://schemas.microsoft.com/office/drawing/2014/main" id="{1E774B94-8BAB-4911-944B-0FB8CB53A8D0}"/>
                </a:ext>
              </a:extLst>
            </p:cNvPr>
            <p:cNvSpPr/>
            <p:nvPr/>
          </p:nvSpPr>
          <p:spPr>
            <a:xfrm>
              <a:off x="719403" y="1551228"/>
              <a:ext cx="365760" cy="54838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kumimoji="1" lang="ko-KR" altLang="en-US" sz="2700">
                <a:solidFill>
                  <a:prstClr val="black"/>
                </a:solidFill>
                <a:latin typeface="Calibri"/>
                <a:ea typeface="맑은 고딕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57D8DD2-73F2-4903-A8F1-EF51633AD3E5}"/>
              </a:ext>
            </a:extLst>
          </p:cNvPr>
          <p:cNvSpPr txBox="1"/>
          <p:nvPr/>
        </p:nvSpPr>
        <p:spPr>
          <a:xfrm>
            <a:off x="722284" y="2540095"/>
            <a:ext cx="4168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2"/>
                </a:solidFill>
              </a:rPr>
              <a:t>재료 등록 부분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7020" y="3425608"/>
            <a:ext cx="600144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700" dirty="0"/>
          </a:p>
          <a:p>
            <a:pPr marL="428625" indent="-428625">
              <a:buFontTx/>
              <a:buChar char="-"/>
            </a:pPr>
            <a:r>
              <a:rPr lang="ko-KR" altLang="en-US" sz="2700" dirty="0" err="1"/>
              <a:t>상태정보</a:t>
            </a:r>
            <a:r>
              <a:rPr lang="ko-KR" altLang="en-US" sz="2700" dirty="0"/>
              <a:t> 계산을 통해 사용자의 </a:t>
            </a:r>
            <a:r>
              <a:rPr lang="ko-KR" altLang="en-US" sz="3000" dirty="0" err="1">
                <a:solidFill>
                  <a:srgbClr val="FF0000"/>
                </a:solidFill>
              </a:rPr>
              <a:t>재료입력</a:t>
            </a:r>
            <a:r>
              <a:rPr lang="ko-KR" altLang="en-US" sz="3000" dirty="0">
                <a:solidFill>
                  <a:srgbClr val="FF0000"/>
                </a:solidFill>
              </a:rPr>
              <a:t> 페이지 감소 </a:t>
            </a:r>
            <a:endParaRPr lang="en-US" altLang="ko-KR" sz="2700" dirty="0">
              <a:solidFill>
                <a:srgbClr val="FF0000"/>
              </a:solidFill>
            </a:endParaRPr>
          </a:p>
          <a:p>
            <a:pPr marL="428625" indent="-428625">
              <a:buFontTx/>
              <a:buChar char="-"/>
            </a:pPr>
            <a:endParaRPr lang="en-US" altLang="ko-KR" sz="2700" dirty="0"/>
          </a:p>
          <a:p>
            <a:pPr marL="428625" indent="-428625">
              <a:buFontTx/>
              <a:buChar char="-"/>
            </a:pPr>
            <a:r>
              <a:rPr lang="ko-KR" altLang="en-US" sz="2700" dirty="0"/>
              <a:t>재료 관리에 있어서</a:t>
            </a:r>
            <a:r>
              <a:rPr lang="en-US" altLang="ko-KR" sz="2700" dirty="0"/>
              <a:t> </a:t>
            </a:r>
            <a:r>
              <a:rPr lang="ko-KR" altLang="en-US" sz="2700" dirty="0"/>
              <a:t>무게 정보가 필요하지 않을 경우 생략 가능</a:t>
            </a:r>
            <a:r>
              <a:rPr lang="en-US" altLang="ko-KR" sz="2700" dirty="0"/>
              <a:t/>
            </a:r>
            <a:br>
              <a:rPr lang="en-US" altLang="ko-KR" sz="2700" dirty="0"/>
            </a:br>
            <a:endParaRPr lang="en-US" altLang="ko-KR" sz="2700" dirty="0"/>
          </a:p>
          <a:p>
            <a:pPr marL="428625" indent="-428625">
              <a:buFontTx/>
              <a:buChar char="-"/>
            </a:pPr>
            <a:r>
              <a:rPr lang="ko-KR" altLang="en-US" sz="2700" dirty="0"/>
              <a:t>한가지 재료 등록 후 사용자가 원할 때까지 </a:t>
            </a:r>
            <a:r>
              <a:rPr lang="ko-KR" altLang="en-US" sz="3000" dirty="0">
                <a:solidFill>
                  <a:srgbClr val="FF0000"/>
                </a:solidFill>
              </a:rPr>
              <a:t>연속적 등록 가능</a:t>
            </a:r>
            <a:endParaRPr lang="en-US" altLang="ko-KR" sz="3000" dirty="0">
              <a:solidFill>
                <a:srgbClr val="FF0000"/>
              </a:solidFill>
            </a:endParaRPr>
          </a:p>
          <a:p>
            <a:endParaRPr lang="en-US" altLang="ko-KR" sz="2700" dirty="0"/>
          </a:p>
          <a:p>
            <a:pPr marL="428625" indent="-428625">
              <a:buFontTx/>
              <a:buChar char="-"/>
            </a:pPr>
            <a:endParaRPr lang="en-US" altLang="ko-KR" sz="2700" dirty="0"/>
          </a:p>
          <a:p>
            <a:endParaRPr lang="en-US" altLang="ko-KR" sz="2700" dirty="0"/>
          </a:p>
          <a:p>
            <a:pPr marL="428625" indent="-428625">
              <a:buFontTx/>
              <a:buChar char="-"/>
            </a:pPr>
            <a:endParaRPr lang="en-US" altLang="ko-KR" sz="2700" dirty="0"/>
          </a:p>
          <a:p>
            <a:endParaRPr lang="en-US" altLang="ko-KR" sz="2700" dirty="0"/>
          </a:p>
        </p:txBody>
      </p:sp>
    </p:spTree>
    <p:extLst>
      <p:ext uri="{BB962C8B-B14F-4D97-AF65-F5344CB8AC3E}">
        <p14:creationId xmlns:p14="http://schemas.microsoft.com/office/powerpoint/2010/main" val="115946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4391473" y="569999"/>
            <a:ext cx="13896530" cy="577059"/>
          </a:xfrm>
          <a:prstGeom prst="rect">
            <a:avLst/>
          </a:prstGeom>
          <a:solidFill>
            <a:srgbClr val="FDC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EC8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" y="570001"/>
            <a:ext cx="1367135" cy="577061"/>
          </a:xfrm>
          <a:prstGeom prst="rect">
            <a:avLst/>
          </a:prstGeom>
          <a:solidFill>
            <a:srgbClr val="FEB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9105" y="282962"/>
            <a:ext cx="3567185" cy="685070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5791" y="9773972"/>
            <a:ext cx="17996418" cy="1539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ECF6FA-02F5-4F1D-8AA3-ED46C85EB3FD}"/>
              </a:ext>
            </a:extLst>
          </p:cNvPr>
          <p:cNvSpPr/>
          <p:nvPr/>
        </p:nvSpPr>
        <p:spPr>
          <a:xfrm>
            <a:off x="1032244" y="121472"/>
            <a:ext cx="3660905" cy="846554"/>
          </a:xfrm>
          <a:prstGeom prst="rect">
            <a:avLst/>
          </a:prstGeom>
          <a:solidFill>
            <a:srgbClr val="FFD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연구 내용 및 결과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" y="65902"/>
            <a:ext cx="27706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700">
              <a:solidFill>
                <a:prstClr val="black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953" y="2392131"/>
            <a:ext cx="5107217" cy="711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89F4D3-5EA2-4BE1-B6CA-E6061A0586EB}"/>
              </a:ext>
            </a:extLst>
          </p:cNvPr>
          <p:cNvSpPr txBox="1"/>
          <p:nvPr/>
        </p:nvSpPr>
        <p:spPr>
          <a:xfrm>
            <a:off x="1725543" y="1448021"/>
            <a:ext cx="7418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kumimoji="1" lang="ko-KR" altLang="en-US" sz="4800" b="1" dirty="0">
                <a:solidFill>
                  <a:prstClr val="black"/>
                </a:solidFill>
                <a:latin typeface="Calibri"/>
                <a:ea typeface="맑은 고딕"/>
              </a:rPr>
              <a:t>어플리케이션 </a:t>
            </a:r>
            <a:r>
              <a:rPr kumimoji="1" lang="ko-KR" altLang="en-US" sz="3000" b="1" dirty="0">
                <a:solidFill>
                  <a:prstClr val="black"/>
                </a:solidFill>
                <a:latin typeface="Calibri"/>
                <a:ea typeface="맑은 고딕"/>
              </a:rPr>
              <a:t>인터페이스 구조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521168" y="1416557"/>
            <a:ext cx="1022153" cy="822575"/>
            <a:chOff x="719403" y="1551228"/>
            <a:chExt cx="681434" cy="548383"/>
          </a:xfrm>
        </p:grpSpPr>
        <p:sp>
          <p:nvSpPr>
            <p:cNvPr id="17" name="화살표: 갈매기형 수장 28">
              <a:extLst>
                <a:ext uri="{FF2B5EF4-FFF2-40B4-BE49-F238E27FC236}">
                  <a16:creationId xmlns:a16="http://schemas.microsoft.com/office/drawing/2014/main" id="{1D429A14-2C4D-4E8D-A713-395D690B83B8}"/>
                </a:ext>
              </a:extLst>
            </p:cNvPr>
            <p:cNvSpPr/>
            <p:nvPr/>
          </p:nvSpPr>
          <p:spPr>
            <a:xfrm>
              <a:off x="1035077" y="1551228"/>
              <a:ext cx="365760" cy="54838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kumimoji="1" lang="ko-KR" altLang="en-US" sz="2700">
                <a:solidFill>
                  <a:prstClr val="black"/>
                </a:solidFill>
                <a:latin typeface="Calibri"/>
                <a:ea typeface="맑은 고딕"/>
              </a:endParaRPr>
            </a:p>
          </p:txBody>
        </p:sp>
        <p:sp>
          <p:nvSpPr>
            <p:cNvPr id="18" name="화살표: 갈매기형 수장 29">
              <a:extLst>
                <a:ext uri="{FF2B5EF4-FFF2-40B4-BE49-F238E27FC236}">
                  <a16:creationId xmlns:a16="http://schemas.microsoft.com/office/drawing/2014/main" id="{1E774B94-8BAB-4911-944B-0FB8CB53A8D0}"/>
                </a:ext>
              </a:extLst>
            </p:cNvPr>
            <p:cNvSpPr/>
            <p:nvPr/>
          </p:nvSpPr>
          <p:spPr>
            <a:xfrm>
              <a:off x="719403" y="1551228"/>
              <a:ext cx="365760" cy="548383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kumimoji="1" lang="ko-KR" altLang="en-US" sz="2700">
                <a:solidFill>
                  <a:prstClr val="black"/>
                </a:solidFill>
                <a:latin typeface="Calibri"/>
                <a:ea typeface="맑은 고딕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57D8DD2-73F2-4903-A8F1-EF51633AD3E5}"/>
              </a:ext>
            </a:extLst>
          </p:cNvPr>
          <p:cNvSpPr txBox="1"/>
          <p:nvPr/>
        </p:nvSpPr>
        <p:spPr>
          <a:xfrm>
            <a:off x="722284" y="2540094"/>
            <a:ext cx="4168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2"/>
                </a:solidFill>
              </a:rPr>
              <a:t>재료 등록 부분</a:t>
            </a:r>
            <a:r>
              <a:rPr lang="en-US" altLang="ko-KR" sz="3600" b="1" dirty="0">
                <a:solidFill>
                  <a:schemeClr val="tx2"/>
                </a:solidFill>
              </a:rPr>
              <a:t/>
            </a:r>
            <a:br>
              <a:rPr lang="en-US" altLang="ko-KR" sz="3600" b="1" dirty="0">
                <a:solidFill>
                  <a:schemeClr val="tx2"/>
                </a:solidFill>
              </a:rPr>
            </a:br>
            <a:r>
              <a:rPr lang="en-US" altLang="ko-KR" sz="3600" b="1" dirty="0">
                <a:solidFill>
                  <a:schemeClr val="tx2"/>
                </a:solidFill>
              </a:rPr>
              <a:t>-</a:t>
            </a:r>
            <a:r>
              <a:rPr lang="ko-KR" altLang="en-US" sz="3600" b="1" dirty="0">
                <a:solidFill>
                  <a:schemeClr val="tx2"/>
                </a:solidFill>
              </a:rPr>
              <a:t>냉장고 페이지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52470" y="3403401"/>
            <a:ext cx="7273637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Tx/>
              <a:buChar char="-"/>
            </a:pPr>
            <a:r>
              <a:rPr lang="ko-KR" altLang="en-US" sz="2700" dirty="0"/>
              <a:t>소비 기한 </a:t>
            </a:r>
            <a:r>
              <a:rPr lang="ko-KR" altLang="en-US" sz="2700" dirty="0" err="1"/>
              <a:t>식약처</a:t>
            </a:r>
            <a:r>
              <a:rPr lang="ko-KR" altLang="en-US" sz="2700" dirty="0"/>
              <a:t> 참고 자동 입력</a:t>
            </a:r>
            <a:endParaRPr lang="en-US" altLang="ko-KR" sz="2100" dirty="0"/>
          </a:p>
          <a:p>
            <a:r>
              <a:rPr lang="ko-KR" altLang="en-US" sz="2700" dirty="0"/>
              <a:t>      </a:t>
            </a:r>
            <a:r>
              <a:rPr lang="en-US" altLang="ko-KR" sz="2700" dirty="0"/>
              <a:t>-&gt;</a:t>
            </a:r>
            <a:r>
              <a:rPr lang="ko-KR" altLang="en-US" sz="2700" dirty="0"/>
              <a:t> 재료의 </a:t>
            </a:r>
            <a:r>
              <a:rPr lang="ko-KR" altLang="en-US" sz="3000" dirty="0">
                <a:solidFill>
                  <a:srgbClr val="FF0000"/>
                </a:solidFill>
              </a:rPr>
              <a:t>상태 정보 제공</a:t>
            </a:r>
            <a:r>
              <a:rPr lang="en-US" altLang="ko-KR" sz="3000" dirty="0">
                <a:solidFill>
                  <a:srgbClr val="FF0000"/>
                </a:solidFill>
              </a:rPr>
              <a:t/>
            </a:r>
            <a:br>
              <a:rPr lang="en-US" altLang="ko-KR" sz="3000" dirty="0">
                <a:solidFill>
                  <a:srgbClr val="FF0000"/>
                </a:solidFill>
              </a:rPr>
            </a:br>
            <a:endParaRPr lang="en-US" altLang="ko-KR" sz="2100" dirty="0"/>
          </a:p>
          <a:p>
            <a:pPr marL="428625" indent="-428625">
              <a:buFontTx/>
              <a:buChar char="-"/>
            </a:pPr>
            <a:r>
              <a:rPr lang="en-US" altLang="ko-KR" sz="2700" dirty="0"/>
              <a:t>AJAX</a:t>
            </a:r>
            <a:r>
              <a:rPr lang="ko-KR" altLang="en-US" sz="2700" dirty="0"/>
              <a:t>를 통한 무게 데이터 요청</a:t>
            </a:r>
            <a:r>
              <a:rPr lang="en-US" altLang="ko-KR" sz="2700" dirty="0"/>
              <a:t/>
            </a:r>
            <a:br>
              <a:rPr lang="en-US" altLang="ko-KR" sz="2700" dirty="0"/>
            </a:br>
            <a:r>
              <a:rPr lang="en-US" altLang="ko-KR" sz="2700" dirty="0"/>
              <a:t> -&gt; </a:t>
            </a:r>
            <a:r>
              <a:rPr lang="ko-KR" altLang="en-US" sz="2700" dirty="0"/>
              <a:t>재료의 </a:t>
            </a:r>
            <a:r>
              <a:rPr lang="ko-KR" altLang="en-US" sz="3000" dirty="0">
                <a:solidFill>
                  <a:srgbClr val="FF0000"/>
                </a:solidFill>
              </a:rPr>
              <a:t>무게 정보 제공</a:t>
            </a:r>
            <a:r>
              <a:rPr lang="en-US" altLang="ko-KR" sz="3000" dirty="0">
                <a:solidFill>
                  <a:srgbClr val="FF0000"/>
                </a:solidFill>
              </a:rPr>
              <a:t/>
            </a:r>
            <a:br>
              <a:rPr lang="en-US" altLang="ko-KR" sz="3000" dirty="0">
                <a:solidFill>
                  <a:srgbClr val="FF0000"/>
                </a:solidFill>
              </a:rPr>
            </a:br>
            <a:endParaRPr lang="en-US" altLang="ko-KR" sz="2700" dirty="0">
              <a:solidFill>
                <a:srgbClr val="FF0000"/>
              </a:solidFill>
            </a:endParaRPr>
          </a:p>
          <a:p>
            <a:pPr marL="428625" indent="-428625">
              <a:buFontTx/>
              <a:buChar char="-"/>
            </a:pPr>
            <a:r>
              <a:rPr lang="ko-KR" altLang="en-US" sz="2700" dirty="0"/>
              <a:t>확인</a:t>
            </a:r>
            <a:r>
              <a:rPr lang="en-US" altLang="ko-KR" sz="2700" dirty="0"/>
              <a:t>, </a:t>
            </a:r>
            <a:r>
              <a:rPr lang="ko-KR" altLang="en-US" sz="2700" dirty="0"/>
              <a:t>삭제 버튼</a:t>
            </a:r>
            <a:r>
              <a:rPr lang="en-US" altLang="ko-KR" sz="2700" dirty="0"/>
              <a:t/>
            </a:r>
            <a:br>
              <a:rPr lang="en-US" altLang="ko-KR" sz="2700" dirty="0"/>
            </a:br>
            <a:r>
              <a:rPr lang="en-US" altLang="ko-KR" sz="2700" dirty="0"/>
              <a:t> -&gt; </a:t>
            </a:r>
            <a:r>
              <a:rPr lang="ko-KR" altLang="en-US" sz="3000" dirty="0">
                <a:solidFill>
                  <a:srgbClr val="FF0000"/>
                </a:solidFill>
              </a:rPr>
              <a:t>소비기한 수정 및 재료 삭제 가능</a:t>
            </a:r>
            <a:r>
              <a:rPr lang="en-US" altLang="ko-KR" sz="3000" dirty="0">
                <a:solidFill>
                  <a:srgbClr val="FF0000"/>
                </a:solidFill>
              </a:rPr>
              <a:t/>
            </a:r>
            <a:br>
              <a:rPr lang="en-US" altLang="ko-KR" sz="3000" dirty="0">
                <a:solidFill>
                  <a:srgbClr val="FF0000"/>
                </a:solidFill>
              </a:rPr>
            </a:br>
            <a:endParaRPr lang="en-US" altLang="ko-KR" sz="2700" dirty="0">
              <a:solidFill>
                <a:srgbClr val="FF0000"/>
              </a:solidFill>
            </a:endParaRPr>
          </a:p>
          <a:p>
            <a:pPr marL="428625" indent="-428625">
              <a:buFontTx/>
              <a:buChar char="-"/>
            </a:pPr>
            <a:r>
              <a:rPr lang="ko-KR" altLang="en-US" sz="2700" dirty="0"/>
              <a:t>센서 고유 번호 </a:t>
            </a:r>
            <a:r>
              <a:rPr lang="en-US" altLang="ko-KR" sz="2700" dirty="0">
                <a:solidFill>
                  <a:srgbClr val="FF0000"/>
                </a:solidFill>
              </a:rPr>
              <a:t/>
            </a:r>
            <a:br>
              <a:rPr lang="en-US" altLang="ko-KR" sz="2700" dirty="0">
                <a:solidFill>
                  <a:srgbClr val="FF0000"/>
                </a:solidFill>
              </a:rPr>
            </a:br>
            <a:r>
              <a:rPr lang="en-US" altLang="ko-KR" sz="2700" dirty="0">
                <a:solidFill>
                  <a:srgbClr val="FF0000"/>
                </a:solidFill>
              </a:rPr>
              <a:t> </a:t>
            </a:r>
            <a:r>
              <a:rPr lang="en-US" altLang="ko-KR" sz="2700" dirty="0"/>
              <a:t>-&gt;</a:t>
            </a:r>
            <a:r>
              <a:rPr lang="en-US" altLang="ko-KR" sz="2700" dirty="0">
                <a:sym typeface="Wingdings" panose="05000000000000000000" pitchFamily="2" charset="2"/>
              </a:rPr>
              <a:t> </a:t>
            </a:r>
            <a:r>
              <a:rPr lang="ko-KR" altLang="en-US" sz="2700" dirty="0">
                <a:sym typeface="Wingdings" panose="05000000000000000000" pitchFamily="2" charset="2"/>
              </a:rPr>
              <a:t>자동적으로 위치에 맞게 냉장고 페이지 내 재료 위치 선정</a:t>
            </a:r>
            <a:r>
              <a:rPr lang="en-US" altLang="ko-KR" sz="2700" dirty="0">
                <a:sym typeface="Wingdings" panose="05000000000000000000" pitchFamily="2" charset="2"/>
              </a:rPr>
              <a:t>.</a:t>
            </a:r>
            <a:r>
              <a:rPr lang="en-US" altLang="ko-KR" sz="2700" dirty="0">
                <a:solidFill>
                  <a:srgbClr val="FF0000"/>
                </a:solidFill>
              </a:rPr>
              <a:t/>
            </a:r>
            <a:br>
              <a:rPr lang="en-US" altLang="ko-KR" sz="2700" dirty="0">
                <a:solidFill>
                  <a:srgbClr val="FF0000"/>
                </a:solidFill>
              </a:rPr>
            </a:br>
            <a:endParaRPr lang="en-US" altLang="ko-KR" sz="2700" dirty="0">
              <a:solidFill>
                <a:srgbClr val="FF0000"/>
              </a:solidFill>
            </a:endParaRPr>
          </a:p>
          <a:p>
            <a:endParaRPr lang="en-US" altLang="ko-KR" sz="2700" dirty="0"/>
          </a:p>
        </p:txBody>
      </p:sp>
    </p:spTree>
    <p:extLst>
      <p:ext uri="{BB962C8B-B14F-4D97-AF65-F5344CB8AC3E}">
        <p14:creationId xmlns:p14="http://schemas.microsoft.com/office/powerpoint/2010/main" val="148210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89188" y="1744364"/>
            <a:ext cx="1998891" cy="494981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en-US" sz="2200" b="1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Portfolio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89187" y="4059989"/>
            <a:ext cx="375065" cy="57983"/>
            <a:chOff x="520082" y="2984844"/>
            <a:chExt cx="219374" cy="426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082" y="2984844"/>
              <a:ext cx="219374" cy="426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50912" y="7796341"/>
            <a:ext cx="11737088" cy="402767"/>
            <a:chOff x="3764133" y="4496556"/>
            <a:chExt cx="6994354" cy="2961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113256" y="1147433"/>
              <a:ext cx="296108" cy="699435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867417" y="7709199"/>
            <a:ext cx="5371568" cy="406101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r>
              <a:rPr lang="ko-KR" altLang="en-US" sz="1700" dirty="0" err="1">
                <a:latin typeface="Caviar Dreams" pitchFamily="34" charset="0"/>
                <a:cs typeface="Caviar Dreams" pitchFamily="34" charset="0"/>
              </a:rPr>
              <a:t>파이썬을</a:t>
            </a:r>
            <a:r>
              <a:rPr lang="ko-KR" altLang="en-US" sz="1700" dirty="0">
                <a:latin typeface="Caviar Dreams" pitchFamily="34" charset="0"/>
                <a:cs typeface="Caviar Dreams" pitchFamily="34" charset="0"/>
              </a:rPr>
              <a:t> 이용한 범죄 데이터분석</a:t>
            </a:r>
            <a:r>
              <a:rPr lang="en-US" altLang="ko-KR" sz="1700" dirty="0">
                <a:latin typeface="Caviar Dreams" pitchFamily="34" charset="0"/>
                <a:cs typeface="Caviar Dreams" pitchFamily="34" charset="0"/>
              </a:rPr>
              <a:t>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889186" y="2612850"/>
            <a:ext cx="6883214" cy="1006266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ko-KR" altLang="en-US" sz="5600" b="1" kern="0" spc="156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데이터분석 </a:t>
            </a:r>
            <a:r>
              <a:rPr lang="en-US" altLang="ko-KR" sz="5600" b="1" kern="0" spc="156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Project</a:t>
            </a:r>
            <a:endParaRPr lang="en-US" sz="5600" b="1" kern="0" spc="156" dirty="0">
              <a:solidFill>
                <a:srgbClr val="595959"/>
              </a:solidFill>
              <a:latin typeface="Caviar Dreams" pitchFamily="34" charset="0"/>
              <a:cs typeface="Caviar Dreams" pitchFamily="34" charset="0"/>
            </a:endParaRPr>
          </a:p>
        </p:txBody>
      </p:sp>
      <p:pic>
        <p:nvPicPr>
          <p:cNvPr id="10" name="Picture 2" descr="데이터 분석의 유형 6가지 - 목적에 따라 달라지는 분석 방법 - DODOMIR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2024267"/>
            <a:ext cx="8077200" cy="546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D59B4B1E-C94B-FF72-FD15-00A3CAA99AE3}"/>
              </a:ext>
            </a:extLst>
          </p:cNvPr>
          <p:cNvSpPr txBox="1"/>
          <p:nvPr/>
        </p:nvSpPr>
        <p:spPr>
          <a:xfrm>
            <a:off x="12853991" y="9291777"/>
            <a:ext cx="5492710" cy="821600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ko-KR" altLang="en-US" sz="2200" b="1" dirty="0" err="1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깃허브</a:t>
            </a:r>
            <a:r>
              <a:rPr lang="ko-KR" altLang="en-US" sz="2200" b="1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 주소 </a:t>
            </a:r>
            <a:r>
              <a:rPr lang="en-US" altLang="ko-KR" sz="2200" b="1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: https://koreait-academy.github.io/Crime-Data-Analysis/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8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132552" y="1180910"/>
            <a:ext cx="16022691" cy="21429"/>
            <a:chOff x="1132552" y="1180910"/>
            <a:chExt cx="16022691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2552" y="1180910"/>
              <a:ext cx="16022691" cy="21429"/>
            </a:xfrm>
            <a:prstGeom prst="rect">
              <a:avLst/>
            </a:prstGeom>
          </p:spPr>
        </p:pic>
      </p:grpSp>
      <p:sp>
        <p:nvSpPr>
          <p:cNvPr id="2" name="AutoShape 2" descr="연락처 아이콘 일러스트 ai 무료다운로드 free contact icon - Urbanbrus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65C64A-4308-37F4-D3D6-CBF438618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8" y="27288"/>
            <a:ext cx="10659963" cy="58205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E78F67-2D2A-950F-A0BC-75901EEE7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86809"/>
            <a:ext cx="10297962" cy="55729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59D6BE-684D-F6E2-1298-55EF47755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6228" y="4098131"/>
            <a:ext cx="11222436" cy="616158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D316661-FE99-F3AB-E513-9DE97F7AE2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7336" y="27287"/>
            <a:ext cx="10412278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2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89188" y="1744364"/>
            <a:ext cx="1998891" cy="494981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en-US" sz="2200" b="1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Portfolio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89187" y="4059989"/>
            <a:ext cx="375065" cy="57983"/>
            <a:chOff x="520082" y="2984844"/>
            <a:chExt cx="219374" cy="426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082" y="2984844"/>
              <a:ext cx="219374" cy="426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50912" y="7796341"/>
            <a:ext cx="11737088" cy="402767"/>
            <a:chOff x="3764133" y="4496556"/>
            <a:chExt cx="6994354" cy="2961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113256" y="1147433"/>
              <a:ext cx="296108" cy="699435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867417" y="7709199"/>
            <a:ext cx="5371568" cy="406101"/>
          </a:xfrm>
          <a:prstGeom prst="rect">
            <a:avLst/>
          </a:prstGeom>
          <a:noFill/>
        </p:spPr>
        <p:txBody>
          <a:bodyPr wrap="square" lIns="143094" tIns="71547" rIns="143094" bIns="71547" rtlCol="0" anchor="t">
            <a:spAutoFit/>
          </a:bodyPr>
          <a:lstStyle/>
          <a:p>
            <a:r>
              <a:rPr lang="ko-KR" altLang="en-US" sz="1700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저에 대한 기본 정보입니다</a:t>
            </a:r>
            <a:r>
              <a:rPr lang="en-US" altLang="ko-KR" sz="1700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889186" y="2612850"/>
            <a:ext cx="6883214" cy="1006266"/>
          </a:xfrm>
          <a:prstGeom prst="rect">
            <a:avLst/>
          </a:prstGeom>
          <a:noFill/>
        </p:spPr>
        <p:txBody>
          <a:bodyPr wrap="square" lIns="143094" tIns="71547" rIns="143094" bIns="71547" rtlCol="0" anchor="ctr">
            <a:spAutoFit/>
          </a:bodyPr>
          <a:lstStyle/>
          <a:p>
            <a:r>
              <a:rPr lang="ko-KR" altLang="en-US" sz="5600" b="1" kern="0" spc="156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연락처 기타</a:t>
            </a:r>
            <a:endParaRPr lang="en-US" sz="5600" b="1" kern="0" spc="156" dirty="0">
              <a:solidFill>
                <a:srgbClr val="595959"/>
              </a:solidFill>
              <a:latin typeface="Caviar Dreams" pitchFamily="34" charset="0"/>
              <a:cs typeface="Caviar Dreams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F8D39E-3E07-61E8-8F10-502757692C47}"/>
              </a:ext>
            </a:extLst>
          </p:cNvPr>
          <p:cNvSpPr txBox="1"/>
          <p:nvPr/>
        </p:nvSpPr>
        <p:spPr>
          <a:xfrm>
            <a:off x="8915400" y="3019842"/>
            <a:ext cx="85953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Aharoni" panose="02010803020104030203" pitchFamily="2" charset="-79"/>
                <a:ea typeface="돋움" panose="020B0600000101010101" pitchFamily="50" charset="-127"/>
                <a:cs typeface="Aharoni" panose="02010803020104030203" pitchFamily="2" charset="-79"/>
              </a:rPr>
              <a:t>H.P : 010-6379-8384</a:t>
            </a:r>
            <a:endParaRPr lang="ko-KR" altLang="en-US" sz="6600" b="1" dirty="0">
              <a:latin typeface="Aharoni" panose="02010803020104030203" pitchFamily="2" charset="-79"/>
              <a:ea typeface="돋움" panose="020B0600000101010101" pitchFamily="50" charset="-127"/>
              <a:cs typeface="Aharoni" panose="02010803020104030203" pitchFamily="2" charset="-79"/>
            </a:endParaRPr>
          </a:p>
          <a:p>
            <a:endParaRPr lang="ko-KR" altLang="en-US" sz="6600" b="1" dirty="0">
              <a:latin typeface="Aharoni" panose="02010803020104030203" pitchFamily="2" charset="-79"/>
              <a:ea typeface="돋움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8AD81-9CCC-1A4B-2FF5-943F382A622F}"/>
              </a:ext>
            </a:extLst>
          </p:cNvPr>
          <p:cNvSpPr txBox="1"/>
          <p:nvPr/>
        </p:nvSpPr>
        <p:spPr>
          <a:xfrm>
            <a:off x="8915400" y="5248751"/>
            <a:ext cx="920496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Aharoni" panose="02010803020104030203" pitchFamily="2" charset="-79"/>
                <a:ea typeface="돋움" panose="020B0600000101010101" pitchFamily="50" charset="-127"/>
                <a:cs typeface="Aharoni" panose="02010803020104030203" pitchFamily="2" charset="-79"/>
              </a:rPr>
              <a:t>Email : </a:t>
            </a:r>
            <a:r>
              <a:rPr lang="en-US" altLang="ko-KR" sz="4000" b="1" dirty="0">
                <a:latin typeface="Aharoni" panose="02010803020104030203" pitchFamily="2" charset="-79"/>
                <a:ea typeface="돋움" panose="020B0600000101010101" pitchFamily="50" charset="-127"/>
                <a:cs typeface="Aharoni" panose="02010803020104030203" pitchFamily="2" charset="-79"/>
              </a:rPr>
              <a:t>gnstjq2772@naver.com</a:t>
            </a:r>
            <a:endParaRPr lang="ko-KR" altLang="en-US" sz="4000" b="1" dirty="0">
              <a:latin typeface="Aharoni" panose="02010803020104030203" pitchFamily="2" charset="-79"/>
              <a:ea typeface="돋움" panose="020B0600000101010101" pitchFamily="50" charset="-127"/>
              <a:cs typeface="Aharoni" panose="02010803020104030203" pitchFamily="2" charset="-79"/>
            </a:endParaRPr>
          </a:p>
          <a:p>
            <a:endParaRPr lang="ko-KR" altLang="en-US" sz="4000" b="1" dirty="0">
              <a:latin typeface="Aharoni" panose="02010803020104030203" pitchFamily="2" charset="-79"/>
              <a:ea typeface="돋움" panose="020B0600000101010101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265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132552" y="1180910"/>
            <a:ext cx="16022691" cy="21429"/>
            <a:chOff x="1132552" y="1180910"/>
            <a:chExt cx="16022691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2552" y="1180910"/>
              <a:ext cx="16022691" cy="2142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F96F124-0A15-057C-9C18-B5CB298D3D3D}"/>
              </a:ext>
            </a:extLst>
          </p:cNvPr>
          <p:cNvSpPr txBox="1"/>
          <p:nvPr/>
        </p:nvSpPr>
        <p:spPr>
          <a:xfrm>
            <a:off x="1905000" y="428920"/>
            <a:ext cx="815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Aharoni" panose="02010803020104030203" pitchFamily="2" charset="-79"/>
                <a:ea typeface="돋움" panose="020B0600000101010101" pitchFamily="50" charset="-127"/>
                <a:cs typeface="Aharoni" panose="02010803020104030203" pitchFamily="2" charset="-79"/>
              </a:rPr>
              <a:t>GitHub</a:t>
            </a:r>
            <a:endParaRPr lang="ko-KR" altLang="en-US" sz="6600" b="1" dirty="0">
              <a:latin typeface="Aharoni" panose="02010803020104030203" pitchFamily="2" charset="-79"/>
              <a:ea typeface="돋움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E69D5-29A1-3E26-5A91-310145DA6B0F}"/>
              </a:ext>
            </a:extLst>
          </p:cNvPr>
          <p:cNvSpPr txBox="1"/>
          <p:nvPr/>
        </p:nvSpPr>
        <p:spPr>
          <a:xfrm>
            <a:off x="304800" y="259643"/>
            <a:ext cx="18579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latin typeface="Bauhaus 93" panose="04030905020B02020C02" pitchFamily="82" charset="0"/>
                <a:ea typeface="돋움" panose="020B0600000101010101" pitchFamily="50" charset="-127"/>
                <a:cs typeface="Aharoni" panose="02010803020104030203" pitchFamily="2" charset="-79"/>
              </a:rPr>
              <a:t>02</a:t>
            </a:r>
            <a:endParaRPr lang="ko-KR" altLang="en-US" sz="8800" b="1" dirty="0">
              <a:latin typeface="Aharoni" panose="02010803020104030203" pitchFamily="2" charset="-79"/>
              <a:ea typeface="돋움" panose="020B0600000101010101" pitchFamily="50" charset="-127"/>
              <a:cs typeface="Aharoni" panose="02010803020104030203" pitchFamily="2" charset="-79"/>
            </a:endParaRPr>
          </a:p>
        </p:txBody>
      </p:sp>
      <p:pic>
        <p:nvPicPr>
          <p:cNvPr id="4" name="그림 3">
            <a:hlinkClick r:id="rId3"/>
            <a:extLst>
              <a:ext uri="{FF2B5EF4-FFF2-40B4-BE49-F238E27FC236}">
                <a16:creationId xmlns:a16="http://schemas.microsoft.com/office/drawing/2014/main" id="{AD36A519-F24D-182C-934A-D2F783623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1786535"/>
            <a:ext cx="12345696" cy="79240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A99CEC-7E9E-D3AD-9139-6B9EE7BD3E3D}"/>
              </a:ext>
            </a:extLst>
          </p:cNvPr>
          <p:cNvSpPr txBox="1"/>
          <p:nvPr/>
        </p:nvSpPr>
        <p:spPr>
          <a:xfrm>
            <a:off x="5067197" y="350080"/>
            <a:ext cx="815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Aharoni" panose="02010803020104030203" pitchFamily="2" charset="-79"/>
                <a:ea typeface="돋움" panose="020B0600000101010101" pitchFamily="50" charset="-127"/>
                <a:cs typeface="Aharoni" panose="02010803020104030203" pitchFamily="2" charset="-79"/>
              </a:rPr>
              <a:t>: </a:t>
            </a:r>
            <a:r>
              <a:rPr lang="en-US" altLang="ko-KR" sz="3200" b="1" dirty="0">
                <a:latin typeface="Aharoni" panose="02010803020104030203" pitchFamily="2" charset="-79"/>
                <a:ea typeface="돋움" panose="020B0600000101010101" pitchFamily="50" charset="-127"/>
                <a:cs typeface="Aharoni" panose="02010803020104030203" pitchFamily="2" charset="-79"/>
              </a:rPr>
              <a:t>https://github.com/hunseop2772</a:t>
            </a:r>
            <a:endParaRPr lang="ko-KR" altLang="en-US" sz="3200" b="1" dirty="0">
              <a:latin typeface="Aharoni" panose="02010803020104030203" pitchFamily="2" charset="-79"/>
              <a:ea typeface="돋움" panose="020B0600000101010101" pitchFamily="50" charset="-127"/>
              <a:cs typeface="Aharoni" panose="02010803020104030203" pitchFamily="2" charset="-79"/>
            </a:endParaRPr>
          </a:p>
        </p:txBody>
      </p:sp>
      <p:grpSp>
        <p:nvGrpSpPr>
          <p:cNvPr id="7" name="그룹 1005">
            <a:extLst>
              <a:ext uri="{FF2B5EF4-FFF2-40B4-BE49-F238E27FC236}">
                <a16:creationId xmlns:a16="http://schemas.microsoft.com/office/drawing/2014/main" id="{53BE50A3-5D98-200E-DB74-0DD9069B3E90}"/>
              </a:ext>
            </a:extLst>
          </p:cNvPr>
          <p:cNvGrpSpPr/>
          <p:nvPr/>
        </p:nvGrpSpPr>
        <p:grpSpPr>
          <a:xfrm>
            <a:off x="13186322" y="-495300"/>
            <a:ext cx="5550019" cy="4944034"/>
            <a:chOff x="3489384" y="1195036"/>
            <a:chExt cx="6693019" cy="5810775"/>
          </a:xfrm>
        </p:grpSpPr>
        <p:pic>
          <p:nvPicPr>
            <p:cNvPr id="8" name="Object 16">
              <a:extLst>
                <a:ext uri="{FF2B5EF4-FFF2-40B4-BE49-F238E27FC236}">
                  <a16:creationId xmlns:a16="http://schemas.microsoft.com/office/drawing/2014/main" id="{F95F27AA-ED50-A9C3-8724-7B3C4F986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9384" y="1195036"/>
              <a:ext cx="6693019" cy="5810775"/>
            </a:xfrm>
            <a:prstGeom prst="rect">
              <a:avLst/>
            </a:prstGeom>
          </p:spPr>
        </p:pic>
      </p:grpSp>
      <p:sp>
        <p:nvSpPr>
          <p:cNvPr id="9" name="텍스트 상자 1">
            <a:extLst>
              <a:ext uri="{FF2B5EF4-FFF2-40B4-BE49-F238E27FC236}">
                <a16:creationId xmlns:a16="http://schemas.microsoft.com/office/drawing/2014/main" id="{AA0AF3FB-C060-CEBD-B52D-2C32397C33DC}"/>
              </a:ext>
            </a:extLst>
          </p:cNvPr>
          <p:cNvSpPr txBox="1">
            <a:spLocks/>
          </p:cNvSpPr>
          <p:nvPr/>
        </p:nvSpPr>
        <p:spPr>
          <a:xfrm>
            <a:off x="14656638" y="1472641"/>
            <a:ext cx="3310360" cy="83227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b="1" dirty="0">
                <a:latin typeface="나눔고딕" charset="0"/>
                <a:ea typeface="나눔고딕" charset="0"/>
              </a:rPr>
              <a:t>이미지를 클릭하면 </a:t>
            </a:r>
            <a:endParaRPr lang="en-US" altLang="ko-KR" sz="2400" b="1" dirty="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lang="ko-KR" altLang="en-US" sz="2400" b="1" dirty="0">
                <a:latin typeface="나눔고딕" charset="0"/>
                <a:ea typeface="나눔고딕" charset="0"/>
              </a:rPr>
              <a:t>바로 이동합니다</a:t>
            </a:r>
            <a:r>
              <a:rPr lang="en-US" altLang="ko-KR" sz="2400" b="1" dirty="0">
                <a:latin typeface="나눔고딕" charset="0"/>
                <a:ea typeface="나눔고딕" charset="0"/>
              </a:rPr>
              <a:t>!!</a:t>
            </a:r>
            <a:endParaRPr lang="ko-KR" altLang="en-US" sz="2400" b="1" dirty="0"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25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A069E160-598F-DD7F-555C-100F07BFE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308" y="1360472"/>
            <a:ext cx="14689600" cy="83238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2552" y="1180910"/>
            <a:ext cx="16022691" cy="21429"/>
            <a:chOff x="1132552" y="1180910"/>
            <a:chExt cx="16022691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2552" y="1180910"/>
              <a:ext cx="16022691" cy="2142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F96F124-0A15-057C-9C18-B5CB298D3D3D}"/>
              </a:ext>
            </a:extLst>
          </p:cNvPr>
          <p:cNvSpPr txBox="1"/>
          <p:nvPr/>
        </p:nvSpPr>
        <p:spPr>
          <a:xfrm>
            <a:off x="1905000" y="428920"/>
            <a:ext cx="2209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Aharoni" panose="02010803020104030203" pitchFamily="2" charset="-79"/>
                <a:ea typeface="돋움" panose="020B0600000101010101" pitchFamily="50" charset="-127"/>
                <a:cs typeface="Aharoni" panose="02010803020104030203" pitchFamily="2" charset="-79"/>
              </a:rPr>
              <a:t>Blog</a:t>
            </a:r>
            <a:endParaRPr lang="ko-KR" altLang="en-US" sz="6600" b="1" dirty="0">
              <a:latin typeface="Aharoni" panose="02010803020104030203" pitchFamily="2" charset="-79"/>
              <a:ea typeface="돋움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E69D5-29A1-3E26-5A91-310145DA6B0F}"/>
              </a:ext>
            </a:extLst>
          </p:cNvPr>
          <p:cNvSpPr txBox="1"/>
          <p:nvPr/>
        </p:nvSpPr>
        <p:spPr>
          <a:xfrm>
            <a:off x="304800" y="259643"/>
            <a:ext cx="18579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latin typeface="Bauhaus 93" panose="04030905020B02020C02" pitchFamily="82" charset="0"/>
                <a:ea typeface="돋움" panose="020B0600000101010101" pitchFamily="50" charset="-127"/>
                <a:cs typeface="Aharoni" panose="02010803020104030203" pitchFamily="2" charset="-79"/>
              </a:rPr>
              <a:t>03</a:t>
            </a:r>
            <a:endParaRPr lang="ko-KR" altLang="en-US" sz="8800" b="1" dirty="0">
              <a:latin typeface="Aharoni" panose="02010803020104030203" pitchFamily="2" charset="-79"/>
              <a:ea typeface="돋움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99CEC-7E9E-D3AD-9139-6B9EE7BD3E3D}"/>
              </a:ext>
            </a:extLst>
          </p:cNvPr>
          <p:cNvSpPr txBox="1"/>
          <p:nvPr/>
        </p:nvSpPr>
        <p:spPr>
          <a:xfrm>
            <a:off x="4343400" y="428920"/>
            <a:ext cx="815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Aharoni" panose="02010803020104030203" pitchFamily="2" charset="-79"/>
                <a:ea typeface="돋움" panose="020B0600000101010101" pitchFamily="50" charset="-127"/>
                <a:cs typeface="Aharoni" panose="02010803020104030203" pitchFamily="2" charset="-79"/>
              </a:rPr>
              <a:t>: </a:t>
            </a:r>
            <a:r>
              <a:rPr lang="en-US" altLang="ko-KR" sz="3200" b="1" dirty="0">
                <a:latin typeface="Aharoni" panose="02010803020104030203" pitchFamily="2" charset="-79"/>
                <a:ea typeface="돋움" panose="020B0600000101010101" pitchFamily="50" charset="-127"/>
                <a:cs typeface="Aharoni" panose="02010803020104030203" pitchFamily="2" charset="-79"/>
              </a:rPr>
              <a:t>https://hunseop2772.tistory.com/</a:t>
            </a:r>
            <a:endParaRPr lang="ko-KR" altLang="en-US" sz="3200" b="1" dirty="0">
              <a:latin typeface="Aharoni" panose="02010803020104030203" pitchFamily="2" charset="-79"/>
              <a:ea typeface="돋움" panose="020B0600000101010101" pitchFamily="50" charset="-127"/>
              <a:cs typeface="Aharoni" panose="02010803020104030203" pitchFamily="2" charset="-79"/>
            </a:endParaRPr>
          </a:p>
        </p:txBody>
      </p:sp>
      <p:grpSp>
        <p:nvGrpSpPr>
          <p:cNvPr id="7" name="그룹 1005">
            <a:extLst>
              <a:ext uri="{FF2B5EF4-FFF2-40B4-BE49-F238E27FC236}">
                <a16:creationId xmlns:a16="http://schemas.microsoft.com/office/drawing/2014/main" id="{2BB49F46-353F-33E8-CDCE-CA907086514E}"/>
              </a:ext>
            </a:extLst>
          </p:cNvPr>
          <p:cNvGrpSpPr/>
          <p:nvPr/>
        </p:nvGrpSpPr>
        <p:grpSpPr>
          <a:xfrm>
            <a:off x="12496800" y="-342900"/>
            <a:ext cx="5550019" cy="4944034"/>
            <a:chOff x="3489384" y="1195036"/>
            <a:chExt cx="6693019" cy="5810775"/>
          </a:xfrm>
        </p:grpSpPr>
        <p:pic>
          <p:nvPicPr>
            <p:cNvPr id="8" name="Object 16">
              <a:extLst>
                <a:ext uri="{FF2B5EF4-FFF2-40B4-BE49-F238E27FC236}">
                  <a16:creationId xmlns:a16="http://schemas.microsoft.com/office/drawing/2014/main" id="{7580950E-A73C-2CB2-6A5A-E037F6304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9384" y="1195036"/>
              <a:ext cx="6693019" cy="5810775"/>
            </a:xfrm>
            <a:prstGeom prst="rect">
              <a:avLst/>
            </a:prstGeom>
          </p:spPr>
        </p:pic>
      </p:grpSp>
      <p:sp>
        <p:nvSpPr>
          <p:cNvPr id="9" name="텍스트 상자 1">
            <a:extLst>
              <a:ext uri="{FF2B5EF4-FFF2-40B4-BE49-F238E27FC236}">
                <a16:creationId xmlns:a16="http://schemas.microsoft.com/office/drawing/2014/main" id="{03465541-17F9-F00A-EF10-0BC8CAB33A37}"/>
              </a:ext>
            </a:extLst>
          </p:cNvPr>
          <p:cNvSpPr txBox="1">
            <a:spLocks/>
          </p:cNvSpPr>
          <p:nvPr/>
        </p:nvSpPr>
        <p:spPr>
          <a:xfrm>
            <a:off x="13967116" y="1625041"/>
            <a:ext cx="3310360" cy="83227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b="1" dirty="0">
                <a:latin typeface="나눔고딕" charset="0"/>
                <a:ea typeface="나눔고딕" charset="0"/>
              </a:rPr>
              <a:t>이미지를 클릭하면 </a:t>
            </a:r>
            <a:endParaRPr lang="en-US" altLang="ko-KR" sz="2400" b="1" dirty="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lang="ko-KR" altLang="en-US" sz="2400" b="1" dirty="0">
                <a:latin typeface="나눔고딕" charset="0"/>
                <a:ea typeface="나눔고딕" charset="0"/>
              </a:rPr>
              <a:t>바로 이동합니다</a:t>
            </a:r>
            <a:r>
              <a:rPr lang="en-US" altLang="ko-KR" sz="2400" b="1" dirty="0">
                <a:latin typeface="나눔고딕" charset="0"/>
                <a:ea typeface="나눔고딕" charset="0"/>
              </a:rPr>
              <a:t>!!</a:t>
            </a:r>
            <a:endParaRPr lang="ko-KR" altLang="en-US" sz="2400" b="1" dirty="0"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89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hlinkClick r:id="rId2"/>
            <a:extLst>
              <a:ext uri="{FF2B5EF4-FFF2-40B4-BE49-F238E27FC236}">
                <a16:creationId xmlns:a16="http://schemas.microsoft.com/office/drawing/2014/main" id="{AFC73A81-C3B1-206A-F592-F90325E58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24" y="1715577"/>
            <a:ext cx="16303260" cy="78369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2552" y="1180910"/>
            <a:ext cx="16022691" cy="21429"/>
            <a:chOff x="1132552" y="1180910"/>
            <a:chExt cx="16022691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2552" y="1180910"/>
              <a:ext cx="16022691" cy="2142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F96F124-0A15-057C-9C18-B5CB298D3D3D}"/>
              </a:ext>
            </a:extLst>
          </p:cNvPr>
          <p:cNvSpPr txBox="1"/>
          <p:nvPr/>
        </p:nvSpPr>
        <p:spPr>
          <a:xfrm>
            <a:off x="1905000" y="428920"/>
            <a:ext cx="2209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Aharoni" panose="02010803020104030203" pitchFamily="2" charset="-79"/>
                <a:ea typeface="돋움" panose="020B0600000101010101" pitchFamily="50" charset="-127"/>
                <a:cs typeface="Aharoni" panose="02010803020104030203" pitchFamily="2" charset="-79"/>
              </a:rPr>
              <a:t>JS </a:t>
            </a:r>
            <a:endParaRPr lang="ko-KR" altLang="en-US" sz="6600" b="1" dirty="0">
              <a:latin typeface="Aharoni" panose="02010803020104030203" pitchFamily="2" charset="-79"/>
              <a:ea typeface="돋움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E69D5-29A1-3E26-5A91-310145DA6B0F}"/>
              </a:ext>
            </a:extLst>
          </p:cNvPr>
          <p:cNvSpPr txBox="1"/>
          <p:nvPr/>
        </p:nvSpPr>
        <p:spPr>
          <a:xfrm>
            <a:off x="304800" y="259643"/>
            <a:ext cx="18579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latin typeface="Bauhaus 93" panose="04030905020B02020C02" pitchFamily="82" charset="0"/>
                <a:ea typeface="돋움" panose="020B0600000101010101" pitchFamily="50" charset="-127"/>
                <a:cs typeface="Aharoni" panose="02010803020104030203" pitchFamily="2" charset="-79"/>
              </a:rPr>
              <a:t>04</a:t>
            </a:r>
            <a:endParaRPr lang="ko-KR" altLang="en-US" sz="8800" b="1" dirty="0">
              <a:latin typeface="Aharoni" panose="02010803020104030203" pitchFamily="2" charset="-79"/>
              <a:ea typeface="돋움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99CEC-7E9E-D3AD-9139-6B9EE7BD3E3D}"/>
              </a:ext>
            </a:extLst>
          </p:cNvPr>
          <p:cNvSpPr txBox="1"/>
          <p:nvPr/>
        </p:nvSpPr>
        <p:spPr>
          <a:xfrm>
            <a:off x="3807229" y="250259"/>
            <a:ext cx="815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Aharoni" panose="02010803020104030203" pitchFamily="2" charset="-79"/>
                <a:ea typeface="돋움" panose="020B0600000101010101" pitchFamily="50" charset="-127"/>
                <a:cs typeface="Aharoni" panose="02010803020104030203" pitchFamily="2" charset="-79"/>
              </a:rPr>
              <a:t>: </a:t>
            </a:r>
            <a:r>
              <a:rPr lang="en-US" altLang="ko-KR" sz="2400" b="1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https://hunseop2772.github.io/portfolio/</a:t>
            </a:r>
            <a:endParaRPr lang="ko-KR" altLang="en-US" sz="2400" b="1" dirty="0">
              <a:latin typeface="Aharoni" panose="02010803020104030203" pitchFamily="2" charset="-79"/>
              <a:ea typeface="돋움" panose="020B0600000101010101" pitchFamily="50" charset="-127"/>
              <a:cs typeface="Aharoni" panose="02010803020104030203" pitchFamily="2" charset="-79"/>
            </a:endParaRPr>
          </a:p>
        </p:txBody>
      </p:sp>
      <p:grpSp>
        <p:nvGrpSpPr>
          <p:cNvPr id="7" name="그룹 1005">
            <a:extLst>
              <a:ext uri="{FF2B5EF4-FFF2-40B4-BE49-F238E27FC236}">
                <a16:creationId xmlns:a16="http://schemas.microsoft.com/office/drawing/2014/main" id="{2BB49F46-353F-33E8-CDCE-CA907086514E}"/>
              </a:ext>
            </a:extLst>
          </p:cNvPr>
          <p:cNvGrpSpPr/>
          <p:nvPr/>
        </p:nvGrpSpPr>
        <p:grpSpPr>
          <a:xfrm>
            <a:off x="12496800" y="-342900"/>
            <a:ext cx="5550019" cy="4944034"/>
            <a:chOff x="3489384" y="1195036"/>
            <a:chExt cx="6693019" cy="5810775"/>
          </a:xfrm>
        </p:grpSpPr>
        <p:pic>
          <p:nvPicPr>
            <p:cNvPr id="8" name="Object 16">
              <a:extLst>
                <a:ext uri="{FF2B5EF4-FFF2-40B4-BE49-F238E27FC236}">
                  <a16:creationId xmlns:a16="http://schemas.microsoft.com/office/drawing/2014/main" id="{7580950E-A73C-2CB2-6A5A-E037F6304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9384" y="1195036"/>
              <a:ext cx="6693019" cy="5810775"/>
            </a:xfrm>
            <a:prstGeom prst="rect">
              <a:avLst/>
            </a:prstGeom>
          </p:spPr>
        </p:pic>
      </p:grpSp>
      <p:sp>
        <p:nvSpPr>
          <p:cNvPr id="9" name="텍스트 상자 1">
            <a:extLst>
              <a:ext uri="{FF2B5EF4-FFF2-40B4-BE49-F238E27FC236}">
                <a16:creationId xmlns:a16="http://schemas.microsoft.com/office/drawing/2014/main" id="{03465541-17F9-F00A-EF10-0BC8CAB33A37}"/>
              </a:ext>
            </a:extLst>
          </p:cNvPr>
          <p:cNvSpPr txBox="1">
            <a:spLocks/>
          </p:cNvSpPr>
          <p:nvPr/>
        </p:nvSpPr>
        <p:spPr>
          <a:xfrm>
            <a:off x="13967116" y="1625041"/>
            <a:ext cx="3310360" cy="83227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2400" b="1" dirty="0">
                <a:latin typeface="나눔고딕" charset="0"/>
                <a:ea typeface="나눔고딕" charset="0"/>
              </a:rPr>
              <a:t>이미지를 클릭하면 </a:t>
            </a:r>
            <a:endParaRPr lang="en-US" altLang="ko-KR" sz="2400" b="1" dirty="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lang="ko-KR" altLang="en-US" sz="2400" b="1" dirty="0">
                <a:latin typeface="나눔고딕" charset="0"/>
                <a:ea typeface="나눔고딕" charset="0"/>
              </a:rPr>
              <a:t>바로 이동합니다</a:t>
            </a:r>
            <a:r>
              <a:rPr lang="en-US" altLang="ko-KR" sz="2400" b="1" dirty="0">
                <a:latin typeface="나눔고딕" charset="0"/>
                <a:ea typeface="나눔고딕" charset="0"/>
              </a:rPr>
              <a:t>!!</a:t>
            </a:r>
            <a:endParaRPr lang="ko-KR" altLang="en-US" sz="2400" b="1" dirty="0"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65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9200" y="2247900"/>
            <a:ext cx="100304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감사합니다</a:t>
            </a:r>
            <a:endParaRPr lang="en-US" altLang="ko-KR" sz="8000" b="1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ko-KR" altLang="en-US" sz="8000" b="1" dirty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잘 부탁드립니다</a:t>
            </a:r>
            <a:r>
              <a:rPr lang="en-US" altLang="ko-KR" sz="8000" b="1" dirty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!</a:t>
            </a:r>
            <a:endParaRPr lang="ko-KR" altLang="en-US" sz="8000" b="1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790700"/>
            <a:ext cx="14325600" cy="7558972"/>
          </a:xfrm>
          <a:prstGeom prst="rect">
            <a:avLst/>
          </a:prstGeom>
        </p:spPr>
      </p:pic>
      <p:sp>
        <p:nvSpPr>
          <p:cNvPr id="51" name="제목 1">
            <a:extLst>
              <a:ext uri="{FF2B5EF4-FFF2-40B4-BE49-F238E27FC236}">
                <a16:creationId xmlns:a16="http://schemas.microsoft.com/office/drawing/2014/main" id="{6CFD49FD-F8BE-F174-FBB2-D05442C95EA8}"/>
              </a:ext>
            </a:extLst>
          </p:cNvPr>
          <p:cNvSpPr txBox="1">
            <a:spLocks/>
          </p:cNvSpPr>
          <p:nvPr/>
        </p:nvSpPr>
        <p:spPr>
          <a:xfrm>
            <a:off x="415451" y="370539"/>
            <a:ext cx="15773400" cy="8417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50" b="1" dirty="0" smtClean="0"/>
              <a:t>웹 시스템 구성</a:t>
            </a:r>
            <a:endParaRPr lang="ko-KR" altLang="en-US" sz="4050" b="1" dirty="0"/>
          </a:p>
        </p:txBody>
      </p:sp>
    </p:spTree>
    <p:extLst>
      <p:ext uri="{BB962C8B-B14F-4D97-AF65-F5344CB8AC3E}">
        <p14:creationId xmlns:p14="http://schemas.microsoft.com/office/powerpoint/2010/main" val="215453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3891392" y="7080608"/>
            <a:ext cx="12029556" cy="289809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3" name="그룹 42"/>
          <p:cNvGrpSpPr/>
          <p:nvPr/>
        </p:nvGrpSpPr>
        <p:grpSpPr>
          <a:xfrm>
            <a:off x="5784668" y="332958"/>
            <a:ext cx="9148685" cy="4601675"/>
            <a:chOff x="3002931" y="531094"/>
            <a:chExt cx="6099123" cy="3067783"/>
          </a:xfrm>
        </p:grpSpPr>
        <p:sp>
          <p:nvSpPr>
            <p:cNvPr id="36" name="직사각형 35"/>
            <p:cNvSpPr/>
            <p:nvPr/>
          </p:nvSpPr>
          <p:spPr>
            <a:xfrm>
              <a:off x="3002931" y="531094"/>
              <a:ext cx="6099123" cy="30677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372259" y="1013322"/>
              <a:ext cx="2184512" cy="10755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603865" y="1027650"/>
              <a:ext cx="2457975" cy="21224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3937993" y="1293584"/>
              <a:ext cx="1993102" cy="1618724"/>
              <a:chOff x="2095815" y="2457974"/>
              <a:chExt cx="1993102" cy="1618724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2095815" y="2457974"/>
                <a:ext cx="672552" cy="770507"/>
                <a:chOff x="2372652" y="4026715"/>
                <a:chExt cx="672552" cy="770507"/>
              </a:xfrm>
            </p:grpSpPr>
            <p:pic>
              <p:nvPicPr>
                <p:cNvPr id="2" name="Picture 4" descr="post-thumbnail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961" t="23960" r="23919" b="23470"/>
                <a:stretch/>
              </p:blipFill>
              <p:spPr bwMode="auto">
                <a:xfrm>
                  <a:off x="2441197" y="4026715"/>
                  <a:ext cx="494950" cy="5033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" name="TextBox 2"/>
                <p:cNvSpPr txBox="1"/>
                <p:nvPr/>
              </p:nvSpPr>
              <p:spPr>
                <a:xfrm>
                  <a:off x="2372652" y="4597167"/>
                  <a:ext cx="67255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50" b="1" dirty="0"/>
                    <a:t>Server 1</a:t>
                  </a:r>
                  <a:endParaRPr lang="ko-KR" altLang="en-US" sz="1350" b="1" dirty="0"/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2727855" y="2457974"/>
                <a:ext cx="672552" cy="770507"/>
                <a:chOff x="2372652" y="4026715"/>
                <a:chExt cx="672552" cy="770507"/>
              </a:xfrm>
            </p:grpSpPr>
            <p:pic>
              <p:nvPicPr>
                <p:cNvPr id="9" name="Picture 4" descr="post-thumbnail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961" t="23960" r="23919" b="23470"/>
                <a:stretch/>
              </p:blipFill>
              <p:spPr bwMode="auto">
                <a:xfrm>
                  <a:off x="2441197" y="4026715"/>
                  <a:ext cx="494950" cy="5033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Box 9"/>
                <p:cNvSpPr txBox="1"/>
                <p:nvPr/>
              </p:nvSpPr>
              <p:spPr>
                <a:xfrm>
                  <a:off x="2372652" y="4597167"/>
                  <a:ext cx="67255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50" b="1" dirty="0"/>
                    <a:t>Server 2</a:t>
                  </a:r>
                  <a:endParaRPr lang="ko-KR" altLang="en-US" sz="1350" b="1" dirty="0"/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3331862" y="2457974"/>
                <a:ext cx="672552" cy="770507"/>
                <a:chOff x="2372652" y="4026715"/>
                <a:chExt cx="672552" cy="770507"/>
              </a:xfrm>
            </p:grpSpPr>
            <p:pic>
              <p:nvPicPr>
                <p:cNvPr id="12" name="Picture 4" descr="post-thumbnail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961" t="23960" r="23919" b="23470"/>
                <a:stretch/>
              </p:blipFill>
              <p:spPr bwMode="auto">
                <a:xfrm>
                  <a:off x="2441197" y="4026715"/>
                  <a:ext cx="494950" cy="5033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Box 12"/>
                <p:cNvSpPr txBox="1"/>
                <p:nvPr/>
              </p:nvSpPr>
              <p:spPr>
                <a:xfrm>
                  <a:off x="2372652" y="4597167"/>
                  <a:ext cx="67255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50" b="1" dirty="0"/>
                    <a:t>Server 3</a:t>
                  </a:r>
                  <a:endParaRPr lang="ko-KR" altLang="en-US" sz="1350" b="1" dirty="0"/>
                </a:p>
              </p:txBody>
            </p:sp>
          </p:grpSp>
          <p:grpSp>
            <p:nvGrpSpPr>
              <p:cNvPr id="14" name="그룹 13"/>
              <p:cNvGrpSpPr/>
              <p:nvPr/>
            </p:nvGrpSpPr>
            <p:grpSpPr>
              <a:xfrm>
                <a:off x="2095815" y="3306191"/>
                <a:ext cx="672552" cy="770507"/>
                <a:chOff x="2372652" y="4026715"/>
                <a:chExt cx="672552" cy="770507"/>
              </a:xfrm>
            </p:grpSpPr>
            <p:pic>
              <p:nvPicPr>
                <p:cNvPr id="15" name="Picture 4" descr="post-thumbnail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961" t="23960" r="23919" b="23470"/>
                <a:stretch/>
              </p:blipFill>
              <p:spPr bwMode="auto">
                <a:xfrm>
                  <a:off x="2441197" y="4026715"/>
                  <a:ext cx="494950" cy="5033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/>
                <p:cNvSpPr txBox="1"/>
                <p:nvPr/>
              </p:nvSpPr>
              <p:spPr>
                <a:xfrm>
                  <a:off x="2372652" y="4597167"/>
                  <a:ext cx="67255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50" b="1" dirty="0"/>
                    <a:t>Server 4</a:t>
                  </a:r>
                  <a:endParaRPr lang="ko-KR" altLang="en-US" sz="1350" b="1" dirty="0"/>
                </a:p>
              </p:txBody>
            </p:sp>
          </p:grpSp>
          <p:grpSp>
            <p:nvGrpSpPr>
              <p:cNvPr id="18" name="그룹 17"/>
              <p:cNvGrpSpPr/>
              <p:nvPr/>
            </p:nvGrpSpPr>
            <p:grpSpPr>
              <a:xfrm>
                <a:off x="3331862" y="3306191"/>
                <a:ext cx="757055" cy="770507"/>
                <a:chOff x="2372651" y="4026715"/>
                <a:chExt cx="757055" cy="770507"/>
              </a:xfrm>
            </p:grpSpPr>
            <p:pic>
              <p:nvPicPr>
                <p:cNvPr id="19" name="Picture 4" descr="post-thumbnail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961" t="23960" r="23919" b="23470"/>
                <a:stretch/>
              </p:blipFill>
              <p:spPr bwMode="auto">
                <a:xfrm>
                  <a:off x="2441197" y="4026715"/>
                  <a:ext cx="494950" cy="5033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" name="TextBox 19"/>
                <p:cNvSpPr txBox="1"/>
                <p:nvPr/>
              </p:nvSpPr>
              <p:spPr>
                <a:xfrm>
                  <a:off x="2372651" y="4597167"/>
                  <a:ext cx="757055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50" b="1" dirty="0"/>
                    <a:t>Server 18</a:t>
                  </a:r>
                  <a:endParaRPr lang="ko-KR" altLang="en-US" sz="1350" b="1" dirty="0"/>
                </a:p>
              </p:txBody>
            </p:sp>
          </p:grpSp>
          <p:pic>
            <p:nvPicPr>
              <p:cNvPr id="4098" name="Picture 2" descr="그냥 짝대기 세 줄(≡), 점점점(…)인 줄 알았더니 이 스마트폰 메뉴의 이름은 무엇일까요?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3" t="38423" r="27940" b="39954"/>
              <a:stretch/>
            </p:blipFill>
            <p:spPr bwMode="auto">
              <a:xfrm>
                <a:off x="2895635" y="3533463"/>
                <a:ext cx="258626" cy="103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" name="그룹 22"/>
            <p:cNvGrpSpPr/>
            <p:nvPr/>
          </p:nvGrpSpPr>
          <p:grpSpPr>
            <a:xfrm>
              <a:off x="6509857" y="1227912"/>
              <a:ext cx="1859490" cy="659983"/>
              <a:chOff x="5234731" y="2553547"/>
              <a:chExt cx="1859490" cy="659983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5234731" y="2558645"/>
                <a:ext cx="469783" cy="653974"/>
                <a:chOff x="4865615" y="2525085"/>
                <a:chExt cx="494950" cy="737265"/>
              </a:xfrm>
            </p:grpSpPr>
            <p:pic>
              <p:nvPicPr>
                <p:cNvPr id="4100" name="Picture 4" descr="post-thumbnail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542" t="25547" r="33102" b="28619"/>
                <a:stretch/>
              </p:blipFill>
              <p:spPr bwMode="auto">
                <a:xfrm>
                  <a:off x="4865615" y="2525085"/>
                  <a:ext cx="494950" cy="5117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TextBox 23"/>
                <p:cNvSpPr txBox="1"/>
                <p:nvPr/>
              </p:nvSpPr>
              <p:spPr>
                <a:xfrm>
                  <a:off x="4892521" y="3036816"/>
                  <a:ext cx="441138" cy="225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50" b="1" dirty="0"/>
                    <a:t>DB1</a:t>
                  </a:r>
                  <a:endParaRPr lang="ko-KR" altLang="en-US" sz="1350" b="1" dirty="0"/>
                </a:p>
              </p:txBody>
            </p:sp>
          </p:grpSp>
          <p:grpSp>
            <p:nvGrpSpPr>
              <p:cNvPr id="26" name="그룹 25"/>
              <p:cNvGrpSpPr/>
              <p:nvPr/>
            </p:nvGrpSpPr>
            <p:grpSpPr>
              <a:xfrm>
                <a:off x="5757714" y="2559558"/>
                <a:ext cx="469783" cy="653972"/>
                <a:chOff x="4865615" y="2525086"/>
                <a:chExt cx="494950" cy="737263"/>
              </a:xfrm>
            </p:grpSpPr>
            <p:pic>
              <p:nvPicPr>
                <p:cNvPr id="27" name="Picture 4" descr="post-thumbnail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542" t="25547" r="33102" b="28619"/>
                <a:stretch/>
              </p:blipFill>
              <p:spPr bwMode="auto">
                <a:xfrm>
                  <a:off x="4865615" y="2525086"/>
                  <a:ext cx="494950" cy="5117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" name="TextBox 27"/>
                <p:cNvSpPr txBox="1"/>
                <p:nvPr/>
              </p:nvSpPr>
              <p:spPr>
                <a:xfrm>
                  <a:off x="4892521" y="3036815"/>
                  <a:ext cx="441138" cy="225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50" b="1" dirty="0"/>
                    <a:t>DB2</a:t>
                  </a:r>
                  <a:endParaRPr lang="ko-KR" altLang="en-US" sz="1350" b="1" dirty="0"/>
                </a:p>
              </p:txBody>
            </p:sp>
          </p:grpSp>
          <p:grpSp>
            <p:nvGrpSpPr>
              <p:cNvPr id="29" name="그룹 28"/>
              <p:cNvGrpSpPr/>
              <p:nvPr/>
            </p:nvGrpSpPr>
            <p:grpSpPr>
              <a:xfrm>
                <a:off x="6624438" y="2553547"/>
                <a:ext cx="469783" cy="653972"/>
                <a:chOff x="4865615" y="2525086"/>
                <a:chExt cx="494950" cy="737263"/>
              </a:xfrm>
            </p:grpSpPr>
            <p:pic>
              <p:nvPicPr>
                <p:cNvPr id="30" name="Picture 4" descr="post-thumbnail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542" t="25547" r="33102" b="28619"/>
                <a:stretch/>
              </p:blipFill>
              <p:spPr bwMode="auto">
                <a:xfrm>
                  <a:off x="4865615" y="2525086"/>
                  <a:ext cx="494950" cy="5117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" name="TextBox 30"/>
                <p:cNvSpPr txBox="1"/>
                <p:nvPr/>
              </p:nvSpPr>
              <p:spPr>
                <a:xfrm>
                  <a:off x="4892520" y="3036815"/>
                  <a:ext cx="441138" cy="225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50" b="1" dirty="0"/>
                    <a:t>DB9</a:t>
                  </a:r>
                  <a:endParaRPr lang="ko-KR" altLang="en-US" sz="1350" b="1" dirty="0"/>
                </a:p>
              </p:txBody>
            </p:sp>
          </p:grpSp>
          <p:pic>
            <p:nvPicPr>
              <p:cNvPr id="32" name="Picture 2" descr="그냥 짝대기 세 줄(≡), 점점점(…)인 줄 알았더니 이 스마트폰 메뉴의 이름은 무엇일까요?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3" t="38423" r="27940" b="39954"/>
              <a:stretch/>
            </p:blipFill>
            <p:spPr bwMode="auto">
              <a:xfrm>
                <a:off x="6280697" y="2768369"/>
                <a:ext cx="258626" cy="103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" name="TextBox 37"/>
            <p:cNvSpPr txBox="1"/>
            <p:nvPr/>
          </p:nvSpPr>
          <p:spPr>
            <a:xfrm>
              <a:off x="7209828" y="2106244"/>
              <a:ext cx="1062165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50" b="1" dirty="0"/>
                <a:t>9</a:t>
              </a:r>
              <a:r>
                <a:rPr lang="ko-KR" altLang="en-US" sz="1650" b="1" dirty="0"/>
                <a:t>개 </a:t>
              </a:r>
              <a:r>
                <a:rPr lang="en-US" altLang="ko-KR" sz="1650" b="1" dirty="0"/>
                <a:t>DB</a:t>
              </a:r>
              <a:endParaRPr lang="ko-KR" altLang="en-US" sz="165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100216" y="3191808"/>
              <a:ext cx="1746376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50" b="1" dirty="0"/>
                <a:t> </a:t>
              </a:r>
              <a:r>
                <a:rPr lang="ko-KR" altLang="en-US" sz="1650" b="1" dirty="0"/>
                <a:t>기존 시스템 </a:t>
              </a:r>
              <a:r>
                <a:rPr lang="en-US" altLang="ko-KR" sz="1650" b="1" dirty="0"/>
                <a:t>(18</a:t>
              </a:r>
              <a:r>
                <a:rPr lang="ko-KR" altLang="en-US" sz="1650" b="1" dirty="0"/>
                <a:t>개 서버</a:t>
              </a:r>
              <a:r>
                <a:rPr lang="en-US" altLang="ko-KR" sz="1650" b="1" dirty="0"/>
                <a:t>)</a:t>
              </a:r>
              <a:endParaRPr lang="ko-KR" altLang="en-US" sz="165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37280" y="618730"/>
              <a:ext cx="1746376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50" b="1" dirty="0">
                  <a:solidFill>
                    <a:srgbClr val="FF0000"/>
                  </a:solidFill>
                </a:rPr>
                <a:t>문제점</a:t>
              </a: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919" y="5202594"/>
            <a:ext cx="11884181" cy="1167660"/>
          </a:xfrm>
          <a:prstGeom prst="rect">
            <a:avLst/>
          </a:prstGeom>
        </p:spPr>
      </p:pic>
      <p:sp>
        <p:nvSpPr>
          <p:cNvPr id="48" name="제목 1">
            <a:extLst>
              <a:ext uri="{FF2B5EF4-FFF2-40B4-BE49-F238E27FC236}">
                <a16:creationId xmlns:a16="http://schemas.microsoft.com/office/drawing/2014/main" id="{6CFD49FD-F8BE-F174-FBB2-D05442C95EA8}"/>
              </a:ext>
            </a:extLst>
          </p:cNvPr>
          <p:cNvSpPr txBox="1">
            <a:spLocks/>
          </p:cNvSpPr>
          <p:nvPr/>
        </p:nvSpPr>
        <p:spPr>
          <a:xfrm>
            <a:off x="415451" y="370539"/>
            <a:ext cx="15773400" cy="8417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50" b="1" dirty="0" smtClean="0"/>
              <a:t>웹 프로젝트</a:t>
            </a:r>
            <a:r>
              <a:rPr lang="en-US" altLang="ko-KR" sz="4050" b="1" dirty="0" smtClean="0"/>
              <a:t> </a:t>
            </a:r>
            <a:r>
              <a:rPr lang="ko-KR" altLang="en-US" sz="4050" b="1" dirty="0"/>
              <a:t>개선</a:t>
            </a:r>
            <a:r>
              <a:rPr lang="en-US" altLang="ko-KR" sz="4050" b="1" dirty="0"/>
              <a:t>1</a:t>
            </a:r>
            <a:endParaRPr lang="ko-KR" altLang="en-US" sz="4050" b="1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795" y="6558420"/>
            <a:ext cx="2057687" cy="342948"/>
          </a:xfrm>
          <a:prstGeom prst="rect">
            <a:avLst/>
          </a:prstGeom>
        </p:spPr>
      </p:pic>
      <p:sp>
        <p:nvSpPr>
          <p:cNvPr id="49" name="아래쪽 화살표 48"/>
          <p:cNvSpPr/>
          <p:nvPr/>
        </p:nvSpPr>
        <p:spPr>
          <a:xfrm>
            <a:off x="9783413" y="6558420"/>
            <a:ext cx="390891" cy="40272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5" name="직사각형 44"/>
          <p:cNvSpPr/>
          <p:nvPr/>
        </p:nvSpPr>
        <p:spPr>
          <a:xfrm>
            <a:off x="4273878" y="7643894"/>
            <a:ext cx="6555354" cy="200918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TextBox 49"/>
          <p:cNvSpPr txBox="1"/>
          <p:nvPr/>
        </p:nvSpPr>
        <p:spPr>
          <a:xfrm>
            <a:off x="4147350" y="7170938"/>
            <a:ext cx="261956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50" b="1" dirty="0">
                <a:solidFill>
                  <a:srgbClr val="00B050"/>
                </a:solidFill>
              </a:rPr>
              <a:t>개선점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1347149" y="7758029"/>
            <a:ext cx="4124961" cy="1886514"/>
            <a:chOff x="6973119" y="5177707"/>
            <a:chExt cx="2749974" cy="1257676"/>
          </a:xfrm>
        </p:grpSpPr>
        <p:sp>
          <p:nvSpPr>
            <p:cNvPr id="51" name="직사각형 50"/>
            <p:cNvSpPr/>
            <p:nvPr/>
          </p:nvSpPr>
          <p:spPr>
            <a:xfrm>
              <a:off x="6973119" y="5177707"/>
              <a:ext cx="2749974" cy="12576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52" name="Picture 4" descr="post-thumbnail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42" t="25547" r="33102" b="28619"/>
            <a:stretch/>
          </p:blipFill>
          <p:spPr bwMode="auto">
            <a:xfrm>
              <a:off x="7293269" y="5400262"/>
              <a:ext cx="469783" cy="453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/>
            <p:cNvSpPr txBox="1"/>
            <p:nvPr/>
          </p:nvSpPr>
          <p:spPr>
            <a:xfrm>
              <a:off x="7193261" y="5942911"/>
              <a:ext cx="1062165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50" b="1" dirty="0"/>
                <a:t>통합 </a:t>
              </a:r>
              <a:r>
                <a:rPr lang="en-US" altLang="ko-KR" sz="1650" b="1" dirty="0"/>
                <a:t>DB</a:t>
              </a:r>
              <a:endParaRPr lang="ko-KR" altLang="en-US" sz="1650" b="1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108330" y="5638736"/>
              <a:ext cx="146160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75" b="1" dirty="0"/>
                <a:t>표준화된 스키마</a:t>
              </a:r>
              <a:endParaRPr lang="en-US" altLang="ko-KR" sz="1575" b="1" dirty="0"/>
            </a:p>
            <a:p>
              <a:r>
                <a:rPr lang="ko-KR" altLang="en-US" sz="1575" b="1" dirty="0"/>
                <a:t>중앙 </a:t>
              </a:r>
              <a:r>
                <a:rPr lang="ko-KR" altLang="en-US" sz="1575" b="1" dirty="0" err="1"/>
                <a:t>관리형</a:t>
              </a:r>
              <a:r>
                <a:rPr lang="ko-KR" altLang="en-US" sz="1575" b="1" dirty="0"/>
                <a:t> </a:t>
              </a:r>
              <a:r>
                <a:rPr lang="en-US" altLang="ko-KR" sz="1575" b="1" dirty="0"/>
                <a:t>DB</a:t>
              </a:r>
              <a:endParaRPr lang="ko-KR" altLang="en-US" sz="1575" b="1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728129" y="8262176"/>
            <a:ext cx="1944099" cy="1104337"/>
            <a:chOff x="2995644" y="5473989"/>
            <a:chExt cx="1461600" cy="730532"/>
          </a:xfrm>
        </p:grpSpPr>
        <p:sp>
          <p:nvSpPr>
            <p:cNvPr id="6" name="직사각형 5"/>
            <p:cNvSpPr/>
            <p:nvPr/>
          </p:nvSpPr>
          <p:spPr>
            <a:xfrm>
              <a:off x="3003261" y="5473989"/>
              <a:ext cx="1190794" cy="7305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995644" y="5639631"/>
              <a:ext cx="1461600" cy="35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75" b="1" dirty="0"/>
                <a:t>통합 </a:t>
              </a:r>
              <a:r>
                <a:rPr lang="en-US" altLang="ko-KR" sz="1575" b="1" dirty="0"/>
                <a:t>API </a:t>
              </a:r>
              <a:r>
                <a:rPr lang="ko-KR" altLang="en-US" sz="1575" b="1" dirty="0"/>
                <a:t>계층</a:t>
              </a:r>
              <a:endParaRPr lang="en-US" altLang="ko-KR" sz="1575" b="1" dirty="0"/>
            </a:p>
            <a:p>
              <a:r>
                <a:rPr lang="ko-KR" altLang="en-US" sz="1350" b="1" dirty="0"/>
                <a:t>표준 인터페이스</a:t>
              </a:r>
              <a:endParaRPr lang="en-US" altLang="ko-KR" sz="1575" b="1" dirty="0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545860" y="8276574"/>
            <a:ext cx="2192400" cy="1095798"/>
            <a:chOff x="2995779" y="5473989"/>
            <a:chExt cx="1461600" cy="730532"/>
          </a:xfrm>
        </p:grpSpPr>
        <p:sp>
          <p:nvSpPr>
            <p:cNvPr id="56" name="직사각형 55"/>
            <p:cNvSpPr/>
            <p:nvPr/>
          </p:nvSpPr>
          <p:spPr>
            <a:xfrm>
              <a:off x="3003259" y="5473989"/>
              <a:ext cx="1308682" cy="7305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995779" y="5638736"/>
              <a:ext cx="1461600" cy="361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75" b="1" dirty="0"/>
                <a:t>공용 비즈니스 </a:t>
              </a:r>
              <a:r>
                <a:rPr lang="ko-KR" altLang="en-US" sz="1575" b="1" dirty="0" err="1"/>
                <a:t>로직</a:t>
              </a:r>
              <a:endParaRPr lang="en-US" altLang="ko-KR" sz="1575" b="1" dirty="0"/>
            </a:p>
            <a:p>
              <a:r>
                <a:rPr lang="ko-KR" altLang="en-US" sz="1350" b="1" dirty="0"/>
                <a:t>    표준화된 서비스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529550" y="8276574"/>
            <a:ext cx="1728875" cy="1095798"/>
            <a:chOff x="2995778" y="5473989"/>
            <a:chExt cx="1151331" cy="730532"/>
          </a:xfrm>
        </p:grpSpPr>
        <p:sp>
          <p:nvSpPr>
            <p:cNvPr id="59" name="직사각형 58"/>
            <p:cNvSpPr/>
            <p:nvPr/>
          </p:nvSpPr>
          <p:spPr>
            <a:xfrm>
              <a:off x="3003260" y="5473989"/>
              <a:ext cx="1075713" cy="7305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995778" y="5638736"/>
              <a:ext cx="1151331" cy="361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75" b="1" dirty="0"/>
                <a:t>마이크로서비스</a:t>
              </a:r>
              <a:endParaRPr lang="en-US" altLang="ko-KR" sz="1575" b="1" dirty="0"/>
            </a:p>
            <a:p>
              <a:r>
                <a:rPr lang="ko-KR" altLang="en-US" sz="1350" b="1" dirty="0"/>
                <a:t>  </a:t>
              </a:r>
              <a:r>
                <a:rPr lang="ko-KR" altLang="en-US" sz="1350" b="1" dirty="0" err="1"/>
                <a:t>도커</a:t>
              </a:r>
              <a:r>
                <a:rPr lang="ko-KR" altLang="en-US" sz="1350" b="1" dirty="0"/>
                <a:t> 컨테이너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4333659" y="7719762"/>
            <a:ext cx="309693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50" b="1" dirty="0"/>
              <a:t>통합 애플리케이션 </a:t>
            </a:r>
            <a:r>
              <a:rPr lang="ko-KR" altLang="en-US" sz="1650" b="1" dirty="0" err="1"/>
              <a:t>아키텍쳐</a:t>
            </a:r>
            <a:endParaRPr lang="ko-KR" altLang="en-US" sz="165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3758063" y="6624455"/>
            <a:ext cx="30969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b="1"/>
              <a:t>통합 시스템</a:t>
            </a:r>
            <a:endParaRPr lang="ko-KR" altLang="en-US" sz="2100" b="1" dirty="0"/>
          </a:p>
        </p:txBody>
      </p:sp>
      <p:sp>
        <p:nvSpPr>
          <p:cNvPr id="63" name="텍스트 개체 틀 18">
            <a:extLst>
              <a:ext uri="{FF2B5EF4-FFF2-40B4-BE49-F238E27FC236}">
                <a16:creationId xmlns:a16="http://schemas.microsoft.com/office/drawing/2014/main" id="{BB05CB5B-6F10-6583-4A8E-695DC43C65E8}"/>
              </a:ext>
            </a:extLst>
          </p:cNvPr>
          <p:cNvSpPr txBox="1">
            <a:spLocks/>
          </p:cNvSpPr>
          <p:nvPr/>
        </p:nvSpPr>
        <p:spPr>
          <a:xfrm>
            <a:off x="232502" y="1024133"/>
            <a:ext cx="5776239" cy="461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 smtClean="0"/>
              <a:t>통합 마이그레이션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8749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36072</TotalTime>
  <Words>4571</Words>
  <Application>Microsoft Office PowerPoint</Application>
  <PresentationFormat>사용자 지정</PresentationFormat>
  <Paragraphs>1068</Paragraphs>
  <Slides>78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24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103" baseType="lpstr">
      <vt:lpstr>?? ??</vt:lpstr>
      <vt:lpstr>Aharoni</vt:lpstr>
      <vt:lpstr>Arial Unicode MS</vt:lpstr>
      <vt:lpstr>Caviar Dreams</vt:lpstr>
      <vt:lpstr>ChosunilboNM</vt:lpstr>
      <vt:lpstr>Gmarket Sans Light</vt:lpstr>
      <vt:lpstr>HY수평선B</vt:lpstr>
      <vt:lpstr>Noto Sans CJK KR Regular</vt:lpstr>
      <vt:lpstr>Noto Sans KR</vt:lpstr>
      <vt:lpstr>Pretendard Bold</vt:lpstr>
      <vt:lpstr>Pretendard Regular</vt:lpstr>
      <vt:lpstr>S-Core Dream 2 ExtraLight</vt:lpstr>
      <vt:lpstr>S-Core Dream 4 Regular</vt:lpstr>
      <vt:lpstr>S-Core Dream 5 Medium</vt:lpstr>
      <vt:lpstr>굴림</vt:lpstr>
      <vt:lpstr>나눔고딕</vt:lpstr>
      <vt:lpstr>돋움</vt:lpstr>
      <vt:lpstr>돋움체</vt:lpstr>
      <vt:lpstr>맑은 고딕</vt:lpstr>
      <vt:lpstr>Arial</vt:lpstr>
      <vt:lpstr>Bauhaus 93</vt:lpstr>
      <vt:lpstr>Calibri</vt:lpstr>
      <vt:lpstr>Times New Roman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송훈섭</cp:lastModifiedBy>
  <cp:revision>145</cp:revision>
  <dcterms:created xsi:type="dcterms:W3CDTF">2023-02-14T13:57:45Z</dcterms:created>
  <dcterms:modified xsi:type="dcterms:W3CDTF">2025-05-11T09:05:32Z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asoo_Trace_ID">
    <vt:lpwstr>eyJub2RlMSI6eyJkc2QiOiIwMTAwMDAwMDAwMDAyNDk0IiwibG9nVGltZSI6IjIwMjQtMDYtMjFUMDU6MTU6MTBaIiwicElEIjoxLCJ0cmFjZUlkIjoiRkE2NThCMTQzQTY2NDFBQkI3NUEyMEREMkZBNDI4MDEiLCJ1c2VyQ29kZSI6IjIzMDAwMiJ9LCJub2RlMiI6eyJkc2QiOiIwMTAwMDAwMDAwMDAyNDk0IiwibG9nVGltZSI6IjIwMjQ</vt:lpwstr>
  </property>
</Properties>
</file>